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ags/tag1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rawings/legacyDiagramText1.bin" ContentType="application/vnd.ms-office.legacyDiagramText"/>
  <Override PartName="/ppt/drawings/legacyDiagramText3.bin" ContentType="application/vnd.ms-office.legacyDiagramText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0" r:id="rId4"/>
  </p:sldMasterIdLst>
  <p:notesMasterIdLst>
    <p:notesMasterId r:id="rId34"/>
  </p:notesMasterIdLst>
  <p:sldIdLst>
    <p:sldId id="257" r:id="rId5"/>
    <p:sldId id="301" r:id="rId6"/>
    <p:sldId id="258" r:id="rId7"/>
    <p:sldId id="280" r:id="rId8"/>
    <p:sldId id="267" r:id="rId9"/>
    <p:sldId id="261" r:id="rId10"/>
    <p:sldId id="263" r:id="rId11"/>
    <p:sldId id="264" r:id="rId12"/>
    <p:sldId id="283" r:id="rId13"/>
    <p:sldId id="265" r:id="rId14"/>
    <p:sldId id="282" r:id="rId15"/>
    <p:sldId id="275" r:id="rId16"/>
    <p:sldId id="277" r:id="rId17"/>
    <p:sldId id="287" r:id="rId18"/>
    <p:sldId id="270" r:id="rId19"/>
    <p:sldId id="276" r:id="rId20"/>
    <p:sldId id="271" r:id="rId21"/>
    <p:sldId id="302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60093"/>
    <a:srgbClr val="FF7C80"/>
    <a:srgbClr val="FF9900"/>
    <a:srgbClr val="CCECFF"/>
    <a:srgbClr val="FFFF99"/>
    <a:srgbClr val="99FFCC"/>
    <a:srgbClr val="CCFF66"/>
    <a:srgbClr val="BAFA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06/relationships/legacyDocTextInfo" Target="legacyDocTextInfo.bin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Koss\&#1043;&#1086;&#1089;&#1082;&#1086;&#1088;&#1087;&#1086;&#1088;&#1072;&#1094;&#1080;&#1103;%202013\&#1048;&#1055;&#1056;\&#1062;&#1080;&#1092;&#1088;&#1099;\&#1062;&#1048;&#1060;&#1056;&#106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Koss\&#1043;&#1086;&#1089;&#1082;&#1086;&#1088;&#1087;&#1086;&#1088;&#1072;&#1094;&#1080;&#1103;%202013\&#1048;&#1055;&#1056;\&#1062;&#1080;&#1092;&#1088;&#1099;\&#1062;&#1048;&#1060;&#1056;&#1067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vsushkov\&#1052;&#1086;&#1080;%20&#1076;&#1086;&#1082;&#1091;&#1084;&#1077;&#1085;&#1090;&#1099;\!!!&#1044;&#1056;&#1059;&#1043;&#1048;&#1045;%20&#1041;&#1045;&#1056;&#1045;&#1043;&#1040;\GZD\&#1054;&#1087;&#1086;&#1088;&#1085;&#1099;&#1077;%20&#1074;&#1091;&#1079;&#1099;\&#1042;&#1059;&#1047;&#1055;&#1056;&#1054;&#1052;&#1069;&#1050;&#1057;&#1055;&#1054;%202013\&#1055;&#1088;&#1077;&#1079;&#1077;&#1085;&#1090;&#1072;&#1094;&#1080;&#1103;\dfddfdf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75073203286966E-2"/>
          <c:y val="5.3300081352967994E-2"/>
          <c:w val="0.88369203849518996"/>
          <c:h val="0.8326195683872849"/>
        </c:manualLayout>
      </c:layout>
      <c:lineChart>
        <c:grouping val="standard"/>
        <c:ser>
          <c:idx val="0"/>
          <c:order val="0"/>
          <c:tx>
            <c:strRef>
              <c:f>Лист3!$B$12:$D$12</c:f>
              <c:strCache>
                <c:ptCount val="1"/>
                <c:pt idx="0">
                  <c:v>Производительность труда Блока по управлению иновациями, млн.руб./чел.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rgbClr val="92D050"/>
                </a:solidFill>
              </a:ln>
            </c:spPr>
          </c:dPt>
          <c:dPt>
            <c:idx val="2"/>
            <c:spPr>
              <a:ln>
                <a:solidFill>
                  <a:srgbClr val="92D050"/>
                </a:solidFill>
              </a:ln>
            </c:spPr>
          </c:dPt>
          <c:dPt>
            <c:idx val="3"/>
            <c:spPr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4.166666666666676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766251728907344E-2"/>
                </c:manualLayout>
              </c:layout>
              <c:showVal val="1"/>
            </c:dLbl>
            <c:dLbl>
              <c:idx val="3"/>
              <c:layout>
                <c:manualLayout>
                  <c:x val="-2.2571939169512653E-2"/>
                  <c:y val="4.5514656077640124E-2"/>
                </c:manualLayout>
              </c:layout>
              <c:showVal val="1"/>
            </c:dLbl>
            <c:dLbl>
              <c:idx val="4"/>
              <c:layout>
                <c:manualLayout>
                  <c:x val="-1.0185067526416083E-16"/>
                  <c:y val="3.2407407407407496E-2"/>
                </c:manualLayout>
              </c:layout>
              <c:showVal val="1"/>
            </c:dLbl>
            <c:dLbl>
              <c:idx val="5"/>
              <c:layout>
                <c:manualLayout>
                  <c:x val="-1.4107461980945476E-2"/>
                  <c:y val="5.120398808734513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5.6893320097050164E-2"/>
                </c:manualLayout>
              </c:layout>
              <c:showVal val="1"/>
            </c:dLbl>
            <c:showVal val="1"/>
          </c:dLbls>
          <c:cat>
            <c:numRef>
              <c:f>Лист3!$E$11:$K$11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Лист3!$E$12:$K$12</c:f>
              <c:numCache>
                <c:formatCode>General</c:formatCode>
                <c:ptCount val="7"/>
                <c:pt idx="0">
                  <c:v>0.79</c:v>
                </c:pt>
                <c:pt idx="1">
                  <c:v>0.92</c:v>
                </c:pt>
                <c:pt idx="2">
                  <c:v>1.26</c:v>
                </c:pt>
                <c:pt idx="3">
                  <c:v>1.32</c:v>
                </c:pt>
                <c:pt idx="4">
                  <c:v>1.53</c:v>
                </c:pt>
                <c:pt idx="5">
                  <c:v>1.83</c:v>
                </c:pt>
                <c:pt idx="6">
                  <c:v>1.9700000000000024</c:v>
                </c:pt>
              </c:numCache>
            </c:numRef>
          </c:val>
        </c:ser>
        <c:dLbls/>
        <c:marker val="1"/>
        <c:axId val="134028288"/>
        <c:axId val="50086656"/>
      </c:lineChart>
      <c:catAx>
        <c:axId val="134028288"/>
        <c:scaling>
          <c:orientation val="minMax"/>
        </c:scaling>
        <c:axPos val="b"/>
        <c:numFmt formatCode="General" sourceLinked="1"/>
        <c:tickLblPos val="nextTo"/>
        <c:crossAx val="50086656"/>
        <c:crosses val="autoZero"/>
        <c:auto val="1"/>
        <c:lblAlgn val="ctr"/>
        <c:lblOffset val="100"/>
      </c:catAx>
      <c:valAx>
        <c:axId val="50086656"/>
        <c:scaling>
          <c:orientation val="minMax"/>
          <c:min val="0.60000000000000064"/>
        </c:scaling>
        <c:axPos val="l"/>
        <c:numFmt formatCode="General" sourceLinked="1"/>
        <c:tickLblPos val="nextTo"/>
        <c:crossAx val="134028288"/>
        <c:crosses val="autoZero"/>
        <c:crossBetween val="midCat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Количество подаваемых</a:t>
            </a:r>
            <a:r>
              <a:rPr lang="ru-RU" baseline="0" dirty="0" smtClean="0"/>
              <a:t> заявок на патенты</a:t>
            </a:r>
            <a:br>
              <a:rPr lang="ru-RU" baseline="0" dirty="0" smtClean="0"/>
            </a:br>
            <a:r>
              <a:rPr lang="ru-RU" dirty="0" smtClean="0"/>
              <a:t>и удельные</a:t>
            </a:r>
            <a:r>
              <a:rPr lang="ru-RU" baseline="0" dirty="0" smtClean="0"/>
              <a:t> затраты на их создание</a:t>
            </a:r>
            <a:r>
              <a:rPr lang="ru-RU" dirty="0" smtClean="0"/>
              <a:t>,</a:t>
            </a:r>
            <a:r>
              <a:rPr lang="ru-RU" baseline="0" dirty="0" smtClean="0"/>
              <a:t> в год</a:t>
            </a:r>
            <a:r>
              <a:rPr lang="en-US" baseline="0" dirty="0" smtClean="0"/>
              <a:t>*</a:t>
            </a:r>
            <a:endParaRPr lang="ru-RU" dirty="0"/>
          </a:p>
        </c:rich>
      </c:tx>
      <c:layout>
        <c:manualLayout>
          <c:xMode val="edge"/>
          <c:yMode val="edge"/>
          <c:x val="0.12098283153425096"/>
          <c:y val="1.8407037575720684E-2"/>
        </c:manualLayout>
      </c:layout>
    </c:title>
    <c:plotArea>
      <c:layout/>
      <c:lineChart>
        <c:grouping val="standard"/>
        <c:ser>
          <c:idx val="1"/>
          <c:order val="1"/>
          <c:tx>
            <c:strRef>
              <c:f>Лист1!$B$1</c:f>
              <c:strCache>
                <c:ptCount val="1"/>
                <c:pt idx="0">
                  <c:v>Количество ОИС, патентов в год</c:v>
                </c:pt>
              </c:strCache>
            </c:strRef>
          </c:tx>
          <c:marker>
            <c:symbol val="none"/>
          </c:marker>
          <c:cat>
            <c:numRef>
              <c:f>Лист1!$A$2:$A$14</c:f>
              <c:numCache>
                <c:formatCode>General</c:formatCode>
                <c:ptCount val="13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5">
                  <c:v>2013</c:v>
                </c:pt>
                <c:pt idx="8">
                  <c:v>2016</c:v>
                </c:pt>
                <c:pt idx="12">
                  <c:v>2020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212</c:v>
                </c:pt>
                <c:pt idx="1">
                  <c:v>186</c:v>
                </c:pt>
                <c:pt idx="2">
                  <c:v>278</c:v>
                </c:pt>
                <c:pt idx="3">
                  <c:v>357</c:v>
                </c:pt>
                <c:pt idx="4">
                  <c:v>466</c:v>
                </c:pt>
                <c:pt idx="5">
                  <c:v>550</c:v>
                </c:pt>
                <c:pt idx="6">
                  <c:v>700</c:v>
                </c:pt>
                <c:pt idx="7">
                  <c:v>900</c:v>
                </c:pt>
                <c:pt idx="8">
                  <c:v>1100</c:v>
                </c:pt>
                <c:pt idx="9">
                  <c:v>1300</c:v>
                </c:pt>
                <c:pt idx="10">
                  <c:v>1550</c:v>
                </c:pt>
                <c:pt idx="11">
                  <c:v>1800</c:v>
                </c:pt>
                <c:pt idx="12">
                  <c:v>2100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ОИС, патентов в год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marker>
            <c:symbol val="none"/>
          </c:marker>
          <c:dPt>
            <c:idx val="1"/>
            <c:spPr>
              <a:ln>
                <a:solidFill>
                  <a:srgbClr val="92D050"/>
                </a:solidFill>
              </a:ln>
            </c:spPr>
          </c:dPt>
          <c:dPt>
            <c:idx val="2"/>
            <c:spPr>
              <a:ln>
                <a:solidFill>
                  <a:srgbClr val="92D050"/>
                </a:solidFill>
              </a:ln>
            </c:spPr>
          </c:dPt>
          <c:dPt>
            <c:idx val="3"/>
            <c:spPr>
              <a:ln>
                <a:solidFill>
                  <a:srgbClr val="92D050"/>
                </a:solidFill>
              </a:ln>
            </c:spPr>
          </c:dPt>
          <c:dPt>
            <c:idx val="4"/>
            <c:spPr>
              <a:ln>
                <a:solidFill>
                  <a:srgbClr val="92D050"/>
                </a:solidFill>
              </a:ln>
            </c:spPr>
          </c:dPt>
          <c:dPt>
            <c:idx val="5"/>
            <c:spPr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3.8696470868999605E-2"/>
                  <c:y val="-4.6017736205194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7084434207655936E-2"/>
                  <c:y val="-5.5823991102709164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6.6041231353018121E-2"/>
                  <c:y val="5.40150448644118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2.737228004877789E-2"/>
                  <c:y val="-4.9865769752652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2008</c:v>
                </c:pt>
                <c:pt idx="2">
                  <c:v>2010</c:v>
                </c:pt>
                <c:pt idx="4">
                  <c:v>2012</c:v>
                </c:pt>
                <c:pt idx="5">
                  <c:v>2013</c:v>
                </c:pt>
                <c:pt idx="8">
                  <c:v>2016</c:v>
                </c:pt>
                <c:pt idx="12">
                  <c:v>2020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212</c:v>
                </c:pt>
                <c:pt idx="1">
                  <c:v>186</c:v>
                </c:pt>
                <c:pt idx="2">
                  <c:v>278</c:v>
                </c:pt>
                <c:pt idx="3">
                  <c:v>357</c:v>
                </c:pt>
                <c:pt idx="4">
                  <c:v>466</c:v>
                </c:pt>
                <c:pt idx="5">
                  <c:v>550</c:v>
                </c:pt>
                <c:pt idx="6">
                  <c:v>700</c:v>
                </c:pt>
                <c:pt idx="7">
                  <c:v>900</c:v>
                </c:pt>
                <c:pt idx="8">
                  <c:v>1100</c:v>
                </c:pt>
                <c:pt idx="9">
                  <c:v>1300</c:v>
                </c:pt>
                <c:pt idx="10">
                  <c:v>1550</c:v>
                </c:pt>
                <c:pt idx="11">
                  <c:v>1800</c:v>
                </c:pt>
                <c:pt idx="12">
                  <c:v>2100</c:v>
                </c:pt>
              </c:numCache>
            </c:numRef>
          </c:val>
        </c:ser>
        <c:dLbls/>
        <c:marker val="1"/>
        <c:axId val="183063680"/>
        <c:axId val="183065216"/>
      </c:lineChart>
      <c:catAx>
        <c:axId val="183063680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83065216"/>
        <c:crosses val="autoZero"/>
        <c:auto val="1"/>
        <c:lblAlgn val="ctr"/>
        <c:lblOffset val="100"/>
        <c:tickMarkSkip val="4"/>
      </c:catAx>
      <c:valAx>
        <c:axId val="183065216"/>
        <c:scaling>
          <c:orientation val="minMax"/>
        </c:scaling>
        <c:delete val="1"/>
        <c:axPos val="l"/>
        <c:numFmt formatCode="General" sourceLinked="1"/>
        <c:tickLblPos val="none"/>
        <c:crossAx val="18306368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создания 1 наукоемкого патента, млн. руб.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0"/>
            <c:spPr>
              <a:ln>
                <a:solidFill>
                  <a:srgbClr val="92D050"/>
                </a:solidFill>
              </a:ln>
            </c:spPr>
          </c:dPt>
          <c:dPt>
            <c:idx val="1"/>
            <c:spPr>
              <a:ln>
                <a:solidFill>
                  <a:srgbClr val="92D050"/>
                </a:solidFill>
              </a:ln>
            </c:spPr>
          </c:dPt>
          <c:dPt>
            <c:idx val="2"/>
            <c:spPr>
              <a:ln>
                <a:solidFill>
                  <a:srgbClr val="92D050"/>
                </a:solidFill>
              </a:ln>
            </c:spPr>
          </c:dPt>
          <c:dPt>
            <c:idx val="3"/>
            <c:spPr>
              <a:ln>
                <a:solidFill>
                  <a:srgbClr val="92D050"/>
                </a:solidFill>
              </a:ln>
            </c:spPr>
          </c:dPt>
          <c:dPt>
            <c:idx val="4"/>
            <c:spPr>
              <a:ln>
                <a:solidFill>
                  <a:srgbClr val="92D050"/>
                </a:solidFill>
              </a:ln>
            </c:spPr>
          </c:dPt>
          <c:dPt>
            <c:idx val="5"/>
            <c:spPr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3.3719612621397055E-2"/>
                  <c:y val="-6.1645323389181855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9311588180501046E-2"/>
                  <c:y val="-5.1371102824318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5.0970857221232867E-2"/>
                  <c:y val="-6.67824336716141E-2"/>
                </c:manualLayout>
              </c:layout>
              <c:dLblPos val="r"/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3.1258703062355182E-2"/>
                  <c:y val="5.13711028243186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54</c:v>
                </c:pt>
                <c:pt idx="1">
                  <c:v>53.7</c:v>
                </c:pt>
                <c:pt idx="2">
                  <c:v>53.4</c:v>
                </c:pt>
                <c:pt idx="3">
                  <c:v>52.9</c:v>
                </c:pt>
                <c:pt idx="4">
                  <c:v>47.6</c:v>
                </c:pt>
                <c:pt idx="5">
                  <c:v>42.9</c:v>
                </c:pt>
                <c:pt idx="6">
                  <c:v>38.6</c:v>
                </c:pt>
                <c:pt idx="7">
                  <c:v>34.700000000000003</c:v>
                </c:pt>
                <c:pt idx="8">
                  <c:v>31.3</c:v>
                </c:pt>
                <c:pt idx="9">
                  <c:v>28.1</c:v>
                </c:pt>
                <c:pt idx="10">
                  <c:v>25.3</c:v>
                </c:pt>
                <c:pt idx="11">
                  <c:v>22.8</c:v>
                </c:pt>
                <c:pt idx="12">
                  <c:v>20.5</c:v>
                </c:pt>
              </c:numCache>
            </c:numRef>
          </c:val>
        </c:ser>
        <c:dLbls/>
        <c:marker val="1"/>
        <c:axId val="183243520"/>
        <c:axId val="183245056"/>
      </c:lineChart>
      <c:catAx>
        <c:axId val="183243520"/>
        <c:scaling>
          <c:orientation val="minMax"/>
        </c:scaling>
        <c:delete val="1"/>
        <c:axPos val="b"/>
        <c:numFmt formatCode="General" sourceLinked="1"/>
        <c:tickLblPos val="none"/>
        <c:crossAx val="183245056"/>
        <c:crosses val="autoZero"/>
        <c:auto val="1"/>
        <c:lblAlgn val="ctr"/>
        <c:lblOffset val="100"/>
      </c:catAx>
      <c:valAx>
        <c:axId val="183245056"/>
        <c:scaling>
          <c:orientation val="minMax"/>
        </c:scaling>
        <c:delete val="1"/>
        <c:axPos val="l"/>
        <c:numFmt formatCode="General" sourceLinked="1"/>
        <c:tickLblPos val="none"/>
        <c:crossAx val="183243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8395885305673"/>
          <c:y val="5.1400538829019023E-2"/>
          <c:w val="0.88369203849518996"/>
          <c:h val="0.8326195683872849"/>
        </c:manualLayout>
      </c:layout>
      <c:lineChart>
        <c:grouping val="standard"/>
        <c:ser>
          <c:idx val="0"/>
          <c:order val="0"/>
          <c:tx>
            <c:strRef>
              <c:f>Лист3!$B$8</c:f>
              <c:strCache>
                <c:ptCount val="1"/>
                <c:pt idx="0">
                  <c:v>Количество подаваемых заявок на изобретения и полезные модели (нарастающим итогом), шт.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Pt>
            <c:idx val="6"/>
            <c:spPr>
              <a:ln>
                <a:solidFill>
                  <a:srgbClr val="003274">
                    <a:lumMod val="60000"/>
                    <a:lumOff val="40000"/>
                  </a:srgbClr>
                </a:solidFill>
              </a:ln>
            </c:spPr>
          </c:dPt>
          <c:dPt>
            <c:idx val="7"/>
            <c:spPr>
              <a:ln>
                <a:solidFill>
                  <a:srgbClr val="003274">
                    <a:lumMod val="60000"/>
                    <a:lumOff val="40000"/>
                  </a:srgbClr>
                </a:solidFill>
              </a:ln>
            </c:spPr>
          </c:dPt>
          <c:dPt>
            <c:idx val="8"/>
            <c:spPr>
              <a:ln>
                <a:solidFill>
                  <a:srgbClr val="003274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4.166666666666676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766251728907344E-2"/>
                </c:manualLayout>
              </c:layout>
              <c:showVal val="1"/>
            </c:dLbl>
            <c:dLbl>
              <c:idx val="4"/>
              <c:layout>
                <c:manualLayout>
                  <c:x val="-1.0185067526416083E-16"/>
                  <c:y val="3.2407407407407496E-2"/>
                </c:manualLayout>
              </c:layout>
              <c:showVal val="1"/>
            </c:dLbl>
            <c:showVal val="1"/>
          </c:dLbls>
          <c:cat>
            <c:numRef>
              <c:f>Лист3!$C$7:$K$7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Лист3!$C$8:$K$8</c:f>
              <c:numCache>
                <c:formatCode>General</c:formatCode>
                <c:ptCount val="9"/>
                <c:pt idx="0">
                  <c:v>214</c:v>
                </c:pt>
                <c:pt idx="1">
                  <c:v>234</c:v>
                </c:pt>
                <c:pt idx="2">
                  <c:v>254</c:v>
                </c:pt>
                <c:pt idx="3">
                  <c:v>357</c:v>
                </c:pt>
                <c:pt idx="4">
                  <c:v>466</c:v>
                </c:pt>
                <c:pt idx="5">
                  <c:v>503</c:v>
                </c:pt>
                <c:pt idx="6">
                  <c:v>700</c:v>
                </c:pt>
                <c:pt idx="7">
                  <c:v>900</c:v>
                </c:pt>
                <c:pt idx="8">
                  <c:v>1100</c:v>
                </c:pt>
              </c:numCache>
            </c:numRef>
          </c:val>
        </c:ser>
        <c:dLbls/>
        <c:marker val="1"/>
        <c:axId val="50345088"/>
        <c:axId val="50346624"/>
      </c:lineChart>
      <c:catAx>
        <c:axId val="50345088"/>
        <c:scaling>
          <c:orientation val="minMax"/>
        </c:scaling>
        <c:axPos val="b"/>
        <c:numFmt formatCode="General" sourceLinked="1"/>
        <c:tickLblPos val="nextTo"/>
        <c:crossAx val="50346624"/>
        <c:crosses val="autoZero"/>
        <c:auto val="1"/>
        <c:lblAlgn val="ctr"/>
        <c:lblOffset val="100"/>
      </c:catAx>
      <c:valAx>
        <c:axId val="50346624"/>
        <c:scaling>
          <c:orientation val="minMax"/>
        </c:scaling>
        <c:axPos val="l"/>
        <c:numFmt formatCode="General" sourceLinked="1"/>
        <c:tickLblPos val="nextTo"/>
        <c:crossAx val="50345088"/>
        <c:crosses val="autoZero"/>
        <c:crossBetween val="midCat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659113145136"/>
          <c:y val="5.6864775441617596E-2"/>
          <c:w val="0.88369203849518996"/>
          <c:h val="0.79434082909028281"/>
        </c:manualLayout>
      </c:layout>
      <c:lineChart>
        <c:grouping val="standard"/>
        <c:ser>
          <c:idx val="0"/>
          <c:order val="0"/>
          <c:tx>
            <c:strRef>
              <c:f>Лист3!$B$13:$D$13</c:f>
              <c:strCache>
                <c:ptCount val="1"/>
                <c:pt idx="0">
                  <c:v>Рост среднемесячной заработной платы Блока по управлению инновациями, руб./чел. в мес.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rgbClr val="92D050"/>
                </a:solidFill>
              </a:ln>
            </c:spPr>
          </c:dPt>
          <c:dPt>
            <c:idx val="2"/>
            <c:spPr>
              <a:ln>
                <a:solidFill>
                  <a:srgbClr val="92D050"/>
                </a:solidFill>
              </a:ln>
            </c:spPr>
          </c:dPt>
          <c:dPt>
            <c:idx val="3"/>
            <c:spPr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4.166666666666676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3.0941981105412682E-3"/>
                  <c:y val="3.8278954110466432E-2"/>
                </c:manualLayout>
              </c:layout>
              <c:showVal val="1"/>
            </c:dLbl>
            <c:dLbl>
              <c:idx val="3"/>
              <c:layout>
                <c:manualLayout>
                  <c:x val="-3.0941981105413298E-3"/>
                  <c:y val="6.5621064189371026E-2"/>
                </c:manualLayout>
              </c:layout>
              <c:showVal val="1"/>
            </c:dLbl>
            <c:dLbl>
              <c:idx val="4"/>
              <c:layout>
                <c:manualLayout>
                  <c:x val="2.1659386773789292E-2"/>
                  <c:y val="3.7875927102059413E-2"/>
                </c:manualLayout>
              </c:layout>
              <c:showVal val="1"/>
            </c:dLbl>
            <c:dLbl>
              <c:idx val="5"/>
              <c:layout>
                <c:manualLayout>
                  <c:x val="3.0941981105413298E-3"/>
                  <c:y val="3.2810532094685554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7.7161565381624261E-2"/>
                </c:manualLayout>
              </c:layout>
              <c:showVal val="1"/>
            </c:dLbl>
            <c:showVal val="1"/>
          </c:dLbls>
          <c:cat>
            <c:numRef>
              <c:f>Лист3!$E$11:$K$11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Лист3!$E$13:$K$13</c:f>
              <c:numCache>
                <c:formatCode>General</c:formatCode>
                <c:ptCount val="7"/>
                <c:pt idx="0">
                  <c:v>23170</c:v>
                </c:pt>
                <c:pt idx="1">
                  <c:v>30930</c:v>
                </c:pt>
                <c:pt idx="2">
                  <c:v>39600</c:v>
                </c:pt>
                <c:pt idx="3">
                  <c:v>44600</c:v>
                </c:pt>
                <c:pt idx="4">
                  <c:v>50200</c:v>
                </c:pt>
                <c:pt idx="5">
                  <c:v>57000</c:v>
                </c:pt>
                <c:pt idx="6">
                  <c:v>64400</c:v>
                </c:pt>
              </c:numCache>
            </c:numRef>
          </c:val>
        </c:ser>
        <c:dLbls/>
        <c:marker val="1"/>
        <c:axId val="50580480"/>
        <c:axId val="50475776"/>
      </c:lineChart>
      <c:catAx>
        <c:axId val="50580480"/>
        <c:scaling>
          <c:orientation val="minMax"/>
        </c:scaling>
        <c:axPos val="b"/>
        <c:numFmt formatCode="General" sourceLinked="1"/>
        <c:tickLblPos val="nextTo"/>
        <c:crossAx val="50475776"/>
        <c:crosses val="autoZero"/>
        <c:auto val="1"/>
        <c:lblAlgn val="ctr"/>
        <c:lblOffset val="100"/>
      </c:catAx>
      <c:valAx>
        <c:axId val="50475776"/>
        <c:scaling>
          <c:orientation val="minMax"/>
          <c:min val="200"/>
        </c:scaling>
        <c:axPos val="l"/>
        <c:numFmt formatCode="General" sourceLinked="1"/>
        <c:tickLblPos val="nextTo"/>
        <c:crossAx val="50580480"/>
        <c:crosses val="autoZero"/>
        <c:crossBetween val="midCat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Затраты на НИОКР, млрд.руб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4193635170603727"/>
          <c:y val="4.8611111111111103E-3"/>
        </c:manualLayout>
      </c:layout>
    </c:title>
    <c:plotArea>
      <c:layout>
        <c:manualLayout>
          <c:layoutTarget val="inner"/>
          <c:xMode val="edge"/>
          <c:yMode val="edge"/>
          <c:x val="8.134034383651545E-2"/>
          <c:y val="3.3841408309245834E-2"/>
          <c:w val="0.86928937007874063"/>
          <c:h val="0.79217967359906771"/>
        </c:manualLayout>
      </c:layout>
      <c:scatterChart>
        <c:scatterStyle val="lineMarker"/>
        <c:ser>
          <c:idx val="0"/>
          <c:order val="0"/>
          <c:tx>
            <c:strRef>
              <c:f>Лист1!$A$8:$Q$8</c:f>
              <c:strCache>
                <c:ptCount val="1"/>
                <c:pt idx="0">
                  <c:v>Объем финансирования НИОКР млрд.руб. 4,2 5,8 10 10 14,1 21,4 22,7 23,0 25,8 30,8 33,5 37,6 39,0 40,9 42,9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rgbClr val="00B050"/>
                </a:solidFill>
              </a:ln>
            </c:spPr>
          </c:dPt>
          <c:dPt>
            <c:idx val="2"/>
            <c:spPr>
              <a:ln>
                <a:solidFill>
                  <a:srgbClr val="00B050"/>
                </a:solidFill>
              </a:ln>
            </c:spPr>
          </c:dPt>
          <c:dPt>
            <c:idx val="3"/>
            <c:spPr>
              <a:ln>
                <a:solidFill>
                  <a:srgbClr val="00B050"/>
                </a:solidFill>
              </a:ln>
            </c:spPr>
          </c:dPt>
          <c:dPt>
            <c:idx val="4"/>
            <c:spPr>
              <a:ln>
                <a:solidFill>
                  <a:srgbClr val="00B050"/>
                </a:solidFill>
              </a:ln>
            </c:spPr>
          </c:dPt>
          <c:dPt>
            <c:idx val="5"/>
            <c:spPr>
              <a:ln>
                <a:solidFill>
                  <a:srgbClr val="00B050"/>
                </a:solidFill>
              </a:ln>
            </c:spPr>
          </c:dPt>
          <c:dPt>
            <c:idx val="6"/>
            <c:spPr>
              <a:ln>
                <a:solidFill>
                  <a:srgbClr val="00B050"/>
                </a:solidFill>
              </a:ln>
            </c:spPr>
          </c:dPt>
          <c:dPt>
            <c:idx val="7"/>
            <c:spPr>
              <a:ln>
                <a:solidFill>
                  <a:srgbClr val="00B050"/>
                </a:solidFill>
              </a:ln>
            </c:spPr>
          </c:dPt>
          <c:dPt>
            <c:idx val="8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9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10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11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12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13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14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6878422199776727E-2"/>
                  <c:y val="4.8453193785591764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layout>
                <c:manualLayout>
                  <c:x val="-5.0699214713004384E-2"/>
                  <c:y val="-0.102161842251471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22,7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7"/>
              <c:layout>
                <c:manualLayout>
                  <c:x val="-3.4489261709526896E-2"/>
                  <c:y val="-0.12113298446397977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Pos val="t"/>
            <c:showVal val="1"/>
          </c:dLbls>
          <c:xVal>
            <c:numRef>
              <c:f>Лист1!$C$3:$Q$3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xVal>
          <c:yVal>
            <c:numRef>
              <c:f>Лист1!$C$8:$Q$8</c:f>
              <c:numCache>
                <c:formatCode>General</c:formatCode>
                <c:ptCount val="15"/>
                <c:pt idx="0">
                  <c:v>4.2</c:v>
                </c:pt>
                <c:pt idx="1">
                  <c:v>5.8</c:v>
                </c:pt>
                <c:pt idx="2">
                  <c:v>10</c:v>
                </c:pt>
                <c:pt idx="3">
                  <c:v>10</c:v>
                </c:pt>
                <c:pt idx="4">
                  <c:v>14.1</c:v>
                </c:pt>
                <c:pt idx="5">
                  <c:v>21.4</c:v>
                </c:pt>
                <c:pt idx="6" formatCode="#,##0.0">
                  <c:v>22.7</c:v>
                </c:pt>
                <c:pt idx="7" formatCode="#,##0.0">
                  <c:v>23</c:v>
                </c:pt>
                <c:pt idx="8" formatCode="#,##0.0">
                  <c:v>25.794</c:v>
                </c:pt>
                <c:pt idx="9" formatCode="#,##0.0">
                  <c:v>30.784499999999955</c:v>
                </c:pt>
                <c:pt idx="10" formatCode="#,##0.0">
                  <c:v>33.525000000000013</c:v>
                </c:pt>
                <c:pt idx="11" formatCode="#,##0.0">
                  <c:v>37.642500000000013</c:v>
                </c:pt>
                <c:pt idx="12" formatCode="#,##0.0">
                  <c:v>38.974499999999999</c:v>
                </c:pt>
                <c:pt idx="13" formatCode="#,##0.0">
                  <c:v>40.86</c:v>
                </c:pt>
                <c:pt idx="14" formatCode="#,##0.0">
                  <c:v>42.9345</c:v>
                </c:pt>
              </c:numCache>
            </c:numRef>
          </c:yVal>
        </c:ser>
        <c:dLbls/>
        <c:axId val="50514560"/>
        <c:axId val="50598272"/>
      </c:scatterChart>
      <c:valAx>
        <c:axId val="50514560"/>
        <c:scaling>
          <c:orientation val="minMax"/>
          <c:max val="2016"/>
          <c:min val="2008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0598272"/>
        <c:crosses val="autoZero"/>
        <c:crossBetween val="midCat"/>
        <c:majorUnit val="1"/>
      </c:valAx>
      <c:valAx>
        <c:axId val="5059827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50514560"/>
        <c:crosses val="autoZero"/>
        <c:crossBetween val="midCat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71741032370933E-2"/>
          <c:y val="5.1400554097404488E-2"/>
          <c:w val="0.88369203849518996"/>
          <c:h val="0.8326195683872849"/>
        </c:manualLayout>
      </c:layout>
      <c:lineChart>
        <c:grouping val="standard"/>
        <c:ser>
          <c:idx val="0"/>
          <c:order val="0"/>
          <c:tx>
            <c:strRef>
              <c:f>Лист3!$B$9</c:f>
              <c:strCache>
                <c:ptCount val="1"/>
                <c:pt idx="0">
                  <c:v>Количество создаваемых технологий мирового уровня (нарастающим итогом) , шт.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rgbClr val="00B050"/>
                </a:solidFill>
              </a:ln>
            </c:spPr>
          </c:dPt>
          <c:dPt>
            <c:idx val="2"/>
            <c:spPr>
              <a:ln>
                <a:solidFill>
                  <a:srgbClr val="00B050"/>
                </a:solidFill>
              </a:ln>
            </c:spPr>
          </c:dPt>
          <c:dPt>
            <c:idx val="3"/>
            <c:spPr>
              <a:ln>
                <a:solidFill>
                  <a:srgbClr val="00B050"/>
                </a:solidFill>
              </a:ln>
            </c:spPr>
          </c:dPt>
          <c:dPt>
            <c:idx val="4"/>
            <c:spPr>
              <a:ln>
                <a:solidFill>
                  <a:srgbClr val="00B050"/>
                </a:solidFill>
              </a:ln>
            </c:spPr>
          </c:dPt>
          <c:dPt>
            <c:idx val="5"/>
            <c:spPr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4.166666666666676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76625172890734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2889842632331993E-2"/>
                </c:manualLayout>
              </c:layout>
              <c:showVal val="1"/>
            </c:dLbl>
            <c:dLbl>
              <c:idx val="4"/>
              <c:layout>
                <c:manualLayout>
                  <c:x val="-1.0185067526416083E-16"/>
                  <c:y val="3.2407407407407496E-2"/>
                </c:manualLayout>
              </c:layout>
              <c:showVal val="1"/>
            </c:dLbl>
            <c:showVal val="1"/>
          </c:dLbls>
          <c:cat>
            <c:numRef>
              <c:f>Лист3!$C$7:$K$7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Лист3!$C$9:$K$9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  <c:pt idx="6">
                  <c:v>14</c:v>
                </c:pt>
                <c:pt idx="7">
                  <c:v>17</c:v>
                </c:pt>
                <c:pt idx="8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Лист3!$B$10</c:f>
              <c:strCache>
                <c:ptCount val="1"/>
                <c:pt idx="0">
                  <c:v>количество международных патентов (нарастающим итогом), шт.</c:v>
                </c:pt>
              </c:strCache>
            </c:strRef>
          </c:tx>
          <c:marker>
            <c:symbol val="none"/>
          </c:marker>
          <c:dPt>
            <c:idx val="1"/>
            <c:spPr>
              <a:ln>
                <a:solidFill>
                  <a:srgbClr val="00B050"/>
                </a:solidFill>
              </a:ln>
            </c:spPr>
          </c:dPt>
          <c:dPt>
            <c:idx val="2"/>
            <c:spPr>
              <a:ln>
                <a:solidFill>
                  <a:srgbClr val="00B050"/>
                </a:solidFill>
              </a:ln>
            </c:spPr>
          </c:dPt>
          <c:dPt>
            <c:idx val="3"/>
            <c:spPr>
              <a:ln>
                <a:solidFill>
                  <a:srgbClr val="00B050"/>
                </a:solidFill>
              </a:ln>
            </c:spPr>
          </c:dPt>
          <c:dPt>
            <c:idx val="4"/>
            <c:spPr>
              <a:ln>
                <a:solidFill>
                  <a:srgbClr val="00B050"/>
                </a:solidFill>
              </a:ln>
            </c:spPr>
          </c:dPt>
          <c:dPt>
            <c:idx val="5"/>
            <c:spPr>
              <a:ln>
                <a:solidFill>
                  <a:srgbClr val="00B050"/>
                </a:solidFill>
              </a:ln>
            </c:spPr>
          </c:dPt>
          <c:dPt>
            <c:idx val="6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7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Pt>
            <c:idx val="8"/>
            <c:spPr>
              <a:ln>
                <a:solidFill>
                  <a:srgbClr val="4596D1">
                    <a:lumMod val="75000"/>
                  </a:srgbClr>
                </a:solidFill>
              </a:ln>
            </c:spPr>
          </c:dPt>
          <c:dLbls>
            <c:showVal val="1"/>
          </c:dLbls>
          <c:cat>
            <c:numRef>
              <c:f>Лист3!$C$7:$K$7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Лист3!$C$10:$K$10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13</c:v>
                </c:pt>
                <c:pt idx="3">
                  <c:v>20</c:v>
                </c:pt>
                <c:pt idx="4">
                  <c:v>30</c:v>
                </c:pt>
                <c:pt idx="5">
                  <c:v>44</c:v>
                </c:pt>
                <c:pt idx="6">
                  <c:v>51</c:v>
                </c:pt>
                <c:pt idx="7">
                  <c:v>59</c:v>
                </c:pt>
                <c:pt idx="8">
                  <c:v>67</c:v>
                </c:pt>
              </c:numCache>
            </c:numRef>
          </c:val>
        </c:ser>
        <c:dLbls/>
        <c:marker val="1"/>
        <c:axId val="50828416"/>
        <c:axId val="50829952"/>
      </c:lineChart>
      <c:catAx>
        <c:axId val="50828416"/>
        <c:scaling>
          <c:orientation val="minMax"/>
        </c:scaling>
        <c:axPos val="b"/>
        <c:numFmt formatCode="General" sourceLinked="1"/>
        <c:tickLblPos val="nextTo"/>
        <c:crossAx val="50829952"/>
        <c:crosses val="autoZero"/>
        <c:auto val="1"/>
        <c:lblAlgn val="ctr"/>
        <c:lblOffset val="100"/>
      </c:catAx>
      <c:valAx>
        <c:axId val="50829952"/>
        <c:scaling>
          <c:orientation val="minMax"/>
        </c:scaling>
        <c:axPos val="l"/>
        <c:numFmt formatCode="General" sourceLinked="1"/>
        <c:tickLblPos val="nextTo"/>
        <c:crossAx val="50828416"/>
        <c:crosses val="autoZero"/>
        <c:crossBetween val="midCat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6"/>
              <c:delete val="1"/>
            </c:dLbl>
            <c:showVal val="1"/>
          </c:dLbls>
          <c:cat>
            <c:strRef>
              <c:f>Лист1!$C$6:$C$13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…</c:v>
                </c:pt>
                <c:pt idx="7">
                  <c:v>2020</c:v>
                </c:pt>
              </c:strCache>
            </c:strRef>
          </c:cat>
          <c:val>
            <c:numRef>
              <c:f>Лист1!$D$6:$D$13</c:f>
              <c:numCache>
                <c:formatCode>General</c:formatCode>
                <c:ptCount val="8"/>
                <c:pt idx="0">
                  <c:v>200</c:v>
                </c:pt>
                <c:pt idx="1">
                  <c:v>550.70000000000005</c:v>
                </c:pt>
                <c:pt idx="2">
                  <c:v>739.5</c:v>
                </c:pt>
                <c:pt idx="3">
                  <c:v>810.5</c:v>
                </c:pt>
                <c:pt idx="4">
                  <c:v>812</c:v>
                </c:pt>
                <c:pt idx="5">
                  <c:v>1000</c:v>
                </c:pt>
                <c:pt idx="6">
                  <c:v>0</c:v>
                </c:pt>
                <c:pt idx="7">
                  <c:v>4000</c:v>
                </c:pt>
              </c:numCache>
            </c:numRef>
          </c:val>
        </c:ser>
        <c:dLbls>
          <c:showVal val="1"/>
        </c:dLbls>
        <c:gapWidth val="75"/>
        <c:axId val="50765824"/>
        <c:axId val="50767360"/>
      </c:barChart>
      <c:catAx>
        <c:axId val="50765824"/>
        <c:scaling>
          <c:orientation val="minMax"/>
        </c:scaling>
        <c:axPos val="b"/>
        <c:majorTickMark val="none"/>
        <c:tickLblPos val="nextTo"/>
        <c:crossAx val="50767360"/>
        <c:crosses val="autoZero"/>
        <c:auto val="1"/>
        <c:lblAlgn val="ctr"/>
        <c:lblOffset val="100"/>
      </c:catAx>
      <c:valAx>
        <c:axId val="50767360"/>
        <c:scaling>
          <c:orientation val="minMax"/>
        </c:scaling>
        <c:axPos val="l"/>
        <c:numFmt formatCode="General" sourceLinked="1"/>
        <c:majorTickMark val="none"/>
        <c:tickLblPos val="nextTo"/>
        <c:crossAx val="5076582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06303774716605E-2"/>
          <c:y val="0.18592728501399391"/>
          <c:w val="0.87546686496555559"/>
          <c:h val="0.66148660134226678"/>
        </c:manualLayout>
      </c:layout>
      <c:barChart>
        <c:barDir val="col"/>
        <c:grouping val="stacked"/>
        <c:ser>
          <c:idx val="0"/>
          <c:order val="0"/>
          <c:tx>
            <c:strRef>
              <c:f>Лист3!$B$8</c:f>
              <c:strCache>
                <c:ptCount val="1"/>
                <c:pt idx="0">
                  <c:v>затраты на создание РИД, млн.руб.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2"/>
            <c:spPr>
              <a:solidFill>
                <a:srgbClr val="003274">
                  <a:lumMod val="20000"/>
                  <a:lumOff val="80000"/>
                </a:srgbClr>
              </a:solidFill>
            </c:spPr>
          </c:dPt>
          <c:dLbls>
            <c:showVal val="1"/>
          </c:dLbls>
          <c:cat>
            <c:strRef>
              <c:f>Лист3!$C$7:$G$7</c:f>
              <c:strCache>
                <c:ptCount val="5"/>
                <c:pt idx="0">
                  <c:v>Siemens</c:v>
                </c:pt>
                <c:pt idx="1">
                  <c:v>IBM </c:v>
                </c:pt>
                <c:pt idx="2">
                  <c:v>Rosatom</c:v>
                </c:pt>
                <c:pt idx="3">
                  <c:v>GE</c:v>
                </c:pt>
                <c:pt idx="4">
                  <c:v>Areva</c:v>
                </c:pt>
              </c:strCache>
            </c:strRef>
          </c:cat>
          <c:val>
            <c:numRef>
              <c:f>Лист3!$C$8:$G$8</c:f>
              <c:numCache>
                <c:formatCode>General</c:formatCode>
                <c:ptCount val="5"/>
                <c:pt idx="0">
                  <c:v>27.4</c:v>
                </c:pt>
                <c:pt idx="1">
                  <c:v>29</c:v>
                </c:pt>
                <c:pt idx="2">
                  <c:v>44</c:v>
                </c:pt>
                <c:pt idx="3">
                  <c:v>69</c:v>
                </c:pt>
                <c:pt idx="4">
                  <c:v>168</c:v>
                </c:pt>
              </c:numCache>
            </c:numRef>
          </c:val>
        </c:ser>
        <c:dLbls/>
        <c:gapWidth val="62"/>
        <c:overlap val="100"/>
        <c:axId val="182521856"/>
        <c:axId val="182523392"/>
      </c:barChart>
      <c:catAx>
        <c:axId val="182521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2523392"/>
        <c:crosses val="autoZero"/>
        <c:auto val="1"/>
        <c:lblAlgn val="ctr"/>
        <c:lblOffset val="100"/>
      </c:catAx>
      <c:valAx>
        <c:axId val="182523392"/>
        <c:scaling>
          <c:orientation val="minMax"/>
        </c:scaling>
        <c:axPos val="l"/>
        <c:numFmt formatCode="General" sourceLinked="1"/>
        <c:tickLblPos val="nextTo"/>
        <c:crossAx val="182521856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6"/>
      <c:rAngAx val="1"/>
    </c:view3D>
    <c:plotArea>
      <c:layout>
        <c:manualLayout>
          <c:layoutTarget val="inner"/>
          <c:xMode val="edge"/>
          <c:yMode val="edge"/>
          <c:x val="0.36965234315528928"/>
          <c:y val="0"/>
          <c:w val="0.6293459677319807"/>
          <c:h val="0.896126480364074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c:spPr>
          <c:dPt>
            <c:idx val="0"/>
            <c:explosion val="16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</c:dPt>
          <c:dPt>
            <c:idx val="1"/>
            <c:explosion val="19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2"/>
            <c:explosion val="20"/>
            <c:spPr>
              <a:solidFill>
                <a:srgbClr val="FF9966"/>
              </a:solidFill>
              <a:ln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22608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2137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2450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spPr>
              <a:noFill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Действующая платформа</c:v>
                </c:pt>
                <c:pt idx="1">
                  <c:v>Новая технологическая платформа</c:v>
                </c:pt>
                <c:pt idx="2">
                  <c:v>Новые рынки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22608</c:v>
                </c:pt>
                <c:pt idx="1">
                  <c:v>2137</c:v>
                </c:pt>
                <c:pt idx="2">
                  <c:v>2450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6.6995244256014914E-4"/>
          <c:y val="5.9495128692512694E-2"/>
          <c:w val="0.31412661138010201"/>
          <c:h val="0.3044094540767443"/>
        </c:manualLayout>
      </c:layout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6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8088249453764397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шт</c:v>
                </c:pt>
              </c:strCache>
            </c:strRef>
          </c:tx>
          <c:explosion val="35"/>
          <c:dPt>
            <c:idx val="0"/>
            <c:explosion val="3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F9966"/>
              </a:solidFill>
            </c:spPr>
          </c:dPt>
          <c:dLbls>
            <c:dLbl>
              <c:idx val="0"/>
              <c:layout>
                <c:manualLayout>
                  <c:x val="0.13729976972255609"/>
                  <c:y val="-3.421084525961761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6580</a:t>
                    </a:r>
                    <a:endParaRPr lang="en-US" sz="9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1.7564059891580171E-2"/>
                  <c:y val="1.257436042459927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200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108221288190171"/>
                  <c:y val="1.4683343264889761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150</a:t>
                    </a:r>
                    <a:endParaRPr lang="en-US" sz="900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Действующая платформа</c:v>
                </c:pt>
                <c:pt idx="1">
                  <c:v>Новая технологическая платформа</c:v>
                </c:pt>
                <c:pt idx="2">
                  <c:v>Новые рынки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6580</c:v>
                </c:pt>
                <c:pt idx="1">
                  <c:v>200</c:v>
                </c:pt>
                <c:pt idx="2">
                  <c:v>150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A80CC-6EB9-466D-BE79-AA99EDBA369B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F8FD0C-39F0-4313-8EDE-11EBC3AB3DE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Экономические 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F51B1A40-8A06-4DB7-91CE-B5747360FB40}" type="parTrans" cxnId="{3BC906AA-6CD9-42FC-BA31-0200829ABDBE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8EF7D8F0-09A4-462D-92AF-8F0F45EFFA4A}" type="sibTrans" cxnId="{3BC906AA-6CD9-42FC-BA31-0200829ABDBE}">
      <dgm:prSet/>
      <dgm:spPr/>
      <dgm:t>
        <a:bodyPr/>
        <a:lstStyle/>
        <a:p>
          <a:endParaRPr lang="ru-RU"/>
        </a:p>
      </dgm:t>
    </dgm:pt>
    <dgm:pt modelId="{B11F1483-9092-42F8-B387-9257552E1D0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Рыночно-продуктовые 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FA5244DC-BAFD-4CBB-9A96-A076BC34FC17}" type="parTrans" cxnId="{86F6B162-4E5C-4820-B86B-8FA77F131515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E88EA76D-9BE8-419E-8967-9818432C05A1}" type="sibTrans" cxnId="{86F6B162-4E5C-4820-B86B-8FA77F131515}">
      <dgm:prSet/>
      <dgm:spPr/>
      <dgm:t>
        <a:bodyPr/>
        <a:lstStyle/>
        <a:p>
          <a:endParaRPr lang="ru-RU"/>
        </a:p>
      </dgm:t>
    </dgm:pt>
    <dgm:pt modelId="{470D3458-C430-49FF-8C74-D758EA3AE1E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Технические 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CD2754E7-541B-4C29-A02E-B908BD1D3A48}" type="parTrans" cxnId="{7D541B53-B3F7-4E83-90D6-B2BECA611A73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123D486F-AADD-4C66-94EE-04A61B179F36}" type="sibTrans" cxnId="{7D541B53-B3F7-4E83-90D6-B2BECA611A73}">
      <dgm:prSet/>
      <dgm:spPr/>
      <dgm:t>
        <a:bodyPr/>
        <a:lstStyle/>
        <a:p>
          <a:endParaRPr lang="ru-RU"/>
        </a:p>
      </dgm:t>
    </dgm:pt>
    <dgm:pt modelId="{16146D33-6EEA-4CA8-936A-890B9F258A1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Макро-показатели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FF8664F5-E82B-4171-BD6D-0335D6E35E60}" type="parTrans" cxnId="{F9315AB2-1778-423C-8277-19C6E50B245B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72F7CAD5-4A10-4E20-B8A8-DBCF6E319A17}" type="sibTrans" cxnId="{F9315AB2-1778-423C-8277-19C6E50B245B}">
      <dgm:prSet/>
      <dgm:spPr/>
      <dgm:t>
        <a:bodyPr/>
        <a:lstStyle/>
        <a:p>
          <a:endParaRPr lang="ru-RU"/>
        </a:p>
      </dgm:t>
    </dgm:pt>
    <dgm:pt modelId="{A5336F7E-FCCC-4CE8-9216-F8FC4E6B723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Командные 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6509ABD3-E7E9-4307-A697-BD66154613EC}" type="parTrans" cxnId="{1D10E4D3-64CE-470B-AE43-038694739496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C8B5F2D8-57B1-4408-84AA-16D44BBECB4A}" type="sibTrans" cxnId="{1D10E4D3-64CE-470B-AE43-038694739496}">
      <dgm:prSet/>
      <dgm:spPr/>
      <dgm:t>
        <a:bodyPr/>
        <a:lstStyle/>
        <a:p>
          <a:endParaRPr lang="ru-RU"/>
        </a:p>
      </dgm:t>
    </dgm:pt>
    <dgm:pt modelId="{238C6B02-CF7B-4DA8-A8ED-6565C5D3341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4"/>
              </a:solidFill>
            </a:rPr>
            <a:t>Инфраструктурные показатели</a:t>
          </a:r>
          <a:endParaRPr lang="ru-RU" sz="1200" dirty="0">
            <a:solidFill>
              <a:schemeClr val="accent4"/>
            </a:solidFill>
          </a:endParaRPr>
        </a:p>
      </dgm:t>
    </dgm:pt>
    <dgm:pt modelId="{8908675B-C207-4340-B4AD-4F7C29C512A1}" type="parTrans" cxnId="{5E0500CF-EB5D-47CC-A68C-45E1714F070F}">
      <dgm:prSet/>
      <dgm:spPr>
        <a:ln>
          <a:solidFill>
            <a:srgbClr val="2A5D27"/>
          </a:solidFill>
          <a:tailEnd type="triangle"/>
        </a:ln>
      </dgm:spPr>
      <dgm:t>
        <a:bodyPr/>
        <a:lstStyle/>
        <a:p>
          <a:endParaRPr lang="ru-RU"/>
        </a:p>
      </dgm:t>
    </dgm:pt>
    <dgm:pt modelId="{47B84052-2F1F-437B-9777-5ACA9DF0065B}" type="sibTrans" cxnId="{5E0500CF-EB5D-47CC-A68C-45E1714F070F}">
      <dgm:prSet/>
      <dgm:spPr/>
      <dgm:t>
        <a:bodyPr/>
        <a:lstStyle/>
        <a:p>
          <a:endParaRPr lang="ru-RU"/>
        </a:p>
      </dgm:t>
    </dgm:pt>
    <dgm:pt modelId="{B54194BD-86BF-4EF3-A44B-C9A9319B6592}" type="pres">
      <dgm:prSet presAssocID="{2F4A80CC-6EB9-466D-BE79-AA99EDBA369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855EC9-6312-419E-B3A5-D7633C794C29}" type="pres">
      <dgm:prSet presAssocID="{2F4A80CC-6EB9-466D-BE79-AA99EDBA369B}" presName="cycle" presStyleCnt="0"/>
      <dgm:spPr/>
    </dgm:pt>
    <dgm:pt modelId="{4FCAAB4A-9D13-41D2-B26D-0F7DAE47279E}" type="pres">
      <dgm:prSet presAssocID="{2F4A80CC-6EB9-466D-BE79-AA99EDBA369B}" presName="centerShape" presStyleCnt="0"/>
      <dgm:spPr/>
    </dgm:pt>
    <dgm:pt modelId="{94AC0E4F-7FFE-4D90-AF0B-C3DEFFA8E1B2}" type="pres">
      <dgm:prSet presAssocID="{2F4A80CC-6EB9-466D-BE79-AA99EDBA369B}" presName="connSite" presStyleLbl="node1" presStyleIdx="0" presStyleCnt="7"/>
      <dgm:spPr/>
    </dgm:pt>
    <dgm:pt modelId="{A94D0DFB-A0BD-4501-80BF-378A6AF1446D}" type="pres">
      <dgm:prSet presAssocID="{2F4A80CC-6EB9-466D-BE79-AA99EDBA369B}" presName="visible" presStyleLbl="node1" presStyleIdx="0" presStyleCnt="7" custScaleX="125689" custScaleY="111168" custLinFactX="200000" custLinFactNeighborX="215139" custLinFactNeighborY="11976"/>
      <dgm:spPr>
        <a:noFill/>
      </dgm:spPr>
      <dgm:t>
        <a:bodyPr/>
        <a:lstStyle/>
        <a:p>
          <a:endParaRPr lang="ru-RU"/>
        </a:p>
      </dgm:t>
    </dgm:pt>
    <dgm:pt modelId="{966528FF-C86B-4458-A2FE-8B63B18C82F8}" type="pres">
      <dgm:prSet presAssocID="{F51B1A40-8A06-4DB7-91CE-B5747360FB40}" presName="Name25" presStyleLbl="parChTrans1D1" presStyleIdx="0" presStyleCnt="6"/>
      <dgm:spPr/>
      <dgm:t>
        <a:bodyPr/>
        <a:lstStyle/>
        <a:p>
          <a:endParaRPr lang="ru-RU"/>
        </a:p>
      </dgm:t>
    </dgm:pt>
    <dgm:pt modelId="{11616D22-6CAD-4319-BF93-473A6A8F3184}" type="pres">
      <dgm:prSet presAssocID="{1CF8FD0C-39F0-4313-8EDE-11EBC3AB3DE7}" presName="node" presStyleCnt="0"/>
      <dgm:spPr/>
    </dgm:pt>
    <dgm:pt modelId="{C7DE93A1-6D7A-4535-9A42-6F304A998487}" type="pres">
      <dgm:prSet presAssocID="{1CF8FD0C-39F0-4313-8EDE-11EBC3AB3DE7}" presName="parentNode" presStyleLbl="node1" presStyleIdx="1" presStyleCnt="7" custScaleX="243828" custLinFactNeighborX="-93326" custLinFactNeighborY="14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458F9-5173-45A1-BCFA-D1C99B44C83A}" type="pres">
      <dgm:prSet presAssocID="{1CF8FD0C-39F0-4313-8EDE-11EBC3AB3D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6CEA-76F5-4B89-8882-B6236B967F86}" type="pres">
      <dgm:prSet presAssocID="{FA5244DC-BAFD-4CBB-9A96-A076BC34FC17}" presName="Name25" presStyleLbl="parChTrans1D1" presStyleIdx="1" presStyleCnt="6"/>
      <dgm:spPr/>
      <dgm:t>
        <a:bodyPr/>
        <a:lstStyle/>
        <a:p>
          <a:endParaRPr lang="ru-RU"/>
        </a:p>
      </dgm:t>
    </dgm:pt>
    <dgm:pt modelId="{1737809B-6E82-45A3-806B-6450A1D8E621}" type="pres">
      <dgm:prSet presAssocID="{B11F1483-9092-42F8-B387-9257552E1D08}" presName="node" presStyleCnt="0"/>
      <dgm:spPr/>
    </dgm:pt>
    <dgm:pt modelId="{30F751C2-559C-406A-A6AF-456F94B3059E}" type="pres">
      <dgm:prSet presAssocID="{B11F1483-9092-42F8-B387-9257552E1D08}" presName="parentNode" presStyleLbl="node1" presStyleIdx="2" presStyleCnt="7" custScaleX="243828" custLinFactNeighborX="-32126" custLinFactNeighborY="22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8E29-DBA2-4DDE-9E17-DE2AEED37DE3}" type="pres">
      <dgm:prSet presAssocID="{B11F1483-9092-42F8-B387-9257552E1D08}" presName="childNode" presStyleLbl="revTx" presStyleIdx="0" presStyleCnt="0">
        <dgm:presLayoutVars>
          <dgm:bulletEnabled val="1"/>
        </dgm:presLayoutVars>
      </dgm:prSet>
      <dgm:spPr/>
    </dgm:pt>
    <dgm:pt modelId="{355EC311-7F1B-4B6C-A661-E37CEDCDE5C4}" type="pres">
      <dgm:prSet presAssocID="{CD2754E7-541B-4C29-A02E-B908BD1D3A48}" presName="Name25" presStyleLbl="parChTrans1D1" presStyleIdx="2" presStyleCnt="6"/>
      <dgm:spPr/>
      <dgm:t>
        <a:bodyPr/>
        <a:lstStyle/>
        <a:p>
          <a:endParaRPr lang="ru-RU"/>
        </a:p>
      </dgm:t>
    </dgm:pt>
    <dgm:pt modelId="{5E8A8B94-9F91-4E6B-95FD-8630CAC6FB0E}" type="pres">
      <dgm:prSet presAssocID="{470D3458-C430-49FF-8C74-D758EA3AE1EE}" presName="node" presStyleCnt="0"/>
      <dgm:spPr/>
    </dgm:pt>
    <dgm:pt modelId="{055A3BE3-FB6B-4B09-8056-DBD623CB945D}" type="pres">
      <dgm:prSet presAssocID="{470D3458-C430-49FF-8C74-D758EA3AE1EE}" presName="parentNode" presStyleLbl="node1" presStyleIdx="3" presStyleCnt="7" custScaleX="243828" custLinFactNeighborX="-32126" custLinFactNeighborY="17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7224C-2708-4CE5-86F2-4E18F0546AD6}" type="pres">
      <dgm:prSet presAssocID="{470D3458-C430-49FF-8C74-D758EA3AE1EE}" presName="childNode" presStyleLbl="revTx" presStyleIdx="0" presStyleCnt="0">
        <dgm:presLayoutVars>
          <dgm:bulletEnabled val="1"/>
        </dgm:presLayoutVars>
      </dgm:prSet>
      <dgm:spPr/>
    </dgm:pt>
    <dgm:pt modelId="{89ECEB24-470D-4CE5-85DB-DC757F6A7E36}" type="pres">
      <dgm:prSet presAssocID="{FF8664F5-E82B-4171-BD6D-0335D6E35E60}" presName="Name25" presStyleLbl="parChTrans1D1" presStyleIdx="3" presStyleCnt="6"/>
      <dgm:spPr/>
      <dgm:t>
        <a:bodyPr/>
        <a:lstStyle/>
        <a:p>
          <a:endParaRPr lang="ru-RU"/>
        </a:p>
      </dgm:t>
    </dgm:pt>
    <dgm:pt modelId="{ED9D1774-D9C8-4425-88CC-9FCB95A461C2}" type="pres">
      <dgm:prSet presAssocID="{16146D33-6EEA-4CA8-936A-890B9F258A18}" presName="node" presStyleCnt="0"/>
      <dgm:spPr/>
    </dgm:pt>
    <dgm:pt modelId="{9096463E-82C3-425A-9372-F10F90BB2064}" type="pres">
      <dgm:prSet presAssocID="{16146D33-6EEA-4CA8-936A-890B9F258A18}" presName="parentNode" presStyleLbl="node1" presStyleIdx="4" presStyleCnt="7" custScaleX="243828" custLinFactNeighborX="-32126" custLinFactNeighborY="19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4E252-C139-4F71-9D6F-B8B4AADAF2A1}" type="pres">
      <dgm:prSet presAssocID="{16146D33-6EEA-4CA8-936A-890B9F258A18}" presName="childNode" presStyleLbl="revTx" presStyleIdx="0" presStyleCnt="0">
        <dgm:presLayoutVars>
          <dgm:bulletEnabled val="1"/>
        </dgm:presLayoutVars>
      </dgm:prSet>
      <dgm:spPr/>
    </dgm:pt>
    <dgm:pt modelId="{6F682A00-D57F-44D2-9938-92DBD35A23B4}" type="pres">
      <dgm:prSet presAssocID="{6509ABD3-E7E9-4307-A697-BD66154613EC}" presName="Name25" presStyleLbl="parChTrans1D1" presStyleIdx="4" presStyleCnt="6"/>
      <dgm:spPr/>
      <dgm:t>
        <a:bodyPr/>
        <a:lstStyle/>
        <a:p>
          <a:endParaRPr lang="ru-RU"/>
        </a:p>
      </dgm:t>
    </dgm:pt>
    <dgm:pt modelId="{D5DEDE15-9208-47AC-AA01-CBF4616A9C57}" type="pres">
      <dgm:prSet presAssocID="{A5336F7E-FCCC-4CE8-9216-F8FC4E6B7230}" presName="node" presStyleCnt="0"/>
      <dgm:spPr/>
    </dgm:pt>
    <dgm:pt modelId="{FBE0F1B8-9A8D-43FC-9C44-58AC13088084}" type="pres">
      <dgm:prSet presAssocID="{A5336F7E-FCCC-4CE8-9216-F8FC4E6B7230}" presName="parentNode" presStyleLbl="node1" presStyleIdx="5" presStyleCnt="7" custScaleX="243828" custLinFactNeighborX="-32126" custLinFactNeighborY="40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351A7-B148-4979-B7F8-9D716DD60A84}" type="pres">
      <dgm:prSet presAssocID="{A5336F7E-FCCC-4CE8-9216-F8FC4E6B7230}" presName="childNode" presStyleLbl="revTx" presStyleIdx="0" presStyleCnt="0">
        <dgm:presLayoutVars>
          <dgm:bulletEnabled val="1"/>
        </dgm:presLayoutVars>
      </dgm:prSet>
      <dgm:spPr/>
    </dgm:pt>
    <dgm:pt modelId="{715BAA4B-DFDF-41E9-8648-3D8917FFAF04}" type="pres">
      <dgm:prSet presAssocID="{8908675B-C207-4340-B4AD-4F7C29C512A1}" presName="Name25" presStyleLbl="parChTrans1D1" presStyleIdx="5" presStyleCnt="6"/>
      <dgm:spPr/>
      <dgm:t>
        <a:bodyPr/>
        <a:lstStyle/>
        <a:p>
          <a:endParaRPr lang="ru-RU"/>
        </a:p>
      </dgm:t>
    </dgm:pt>
    <dgm:pt modelId="{E3B3CEB3-D965-48FD-A1D6-0F93DF2E06A9}" type="pres">
      <dgm:prSet presAssocID="{238C6B02-CF7B-4DA8-A8ED-6565C5D33419}" presName="node" presStyleCnt="0"/>
      <dgm:spPr/>
    </dgm:pt>
    <dgm:pt modelId="{01923C05-6AB0-477F-98C3-747B53484D4E}" type="pres">
      <dgm:prSet presAssocID="{238C6B02-CF7B-4DA8-A8ED-6565C5D33419}" presName="parentNode" presStyleLbl="node1" presStyleIdx="6" presStyleCnt="7" custScaleX="274818" custLinFactNeighborX="-91017" custLinFactNeighborY="-67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BE560-6A06-4B3E-8044-DA188A4EF5FE}" type="pres">
      <dgm:prSet presAssocID="{238C6B02-CF7B-4DA8-A8ED-6565C5D3341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E0500CF-EB5D-47CC-A68C-45E1714F070F}" srcId="{2F4A80CC-6EB9-466D-BE79-AA99EDBA369B}" destId="{238C6B02-CF7B-4DA8-A8ED-6565C5D33419}" srcOrd="5" destOrd="0" parTransId="{8908675B-C207-4340-B4AD-4F7C29C512A1}" sibTransId="{47B84052-2F1F-437B-9777-5ACA9DF0065B}"/>
    <dgm:cxn modelId="{7D541B53-B3F7-4E83-90D6-B2BECA611A73}" srcId="{2F4A80CC-6EB9-466D-BE79-AA99EDBA369B}" destId="{470D3458-C430-49FF-8C74-D758EA3AE1EE}" srcOrd="2" destOrd="0" parTransId="{CD2754E7-541B-4C29-A02E-B908BD1D3A48}" sibTransId="{123D486F-AADD-4C66-94EE-04A61B179F36}"/>
    <dgm:cxn modelId="{A8655DC2-80DD-415A-92A8-DDC1D4BBD95E}" type="presOf" srcId="{238C6B02-CF7B-4DA8-A8ED-6565C5D33419}" destId="{01923C05-6AB0-477F-98C3-747B53484D4E}" srcOrd="0" destOrd="0" presId="urn:microsoft.com/office/officeart/2005/8/layout/radial2"/>
    <dgm:cxn modelId="{463F22F5-ABFF-4C47-8FF2-4391983597AB}" type="presOf" srcId="{F51B1A40-8A06-4DB7-91CE-B5747360FB40}" destId="{966528FF-C86B-4458-A2FE-8B63B18C82F8}" srcOrd="0" destOrd="0" presId="urn:microsoft.com/office/officeart/2005/8/layout/radial2"/>
    <dgm:cxn modelId="{5B2E1BC5-DC71-42C4-B1A6-9E005D713E53}" type="presOf" srcId="{470D3458-C430-49FF-8C74-D758EA3AE1EE}" destId="{055A3BE3-FB6B-4B09-8056-DBD623CB945D}" srcOrd="0" destOrd="0" presId="urn:microsoft.com/office/officeart/2005/8/layout/radial2"/>
    <dgm:cxn modelId="{06EE82BB-023C-4294-99D6-EDF02893B136}" type="presOf" srcId="{FA5244DC-BAFD-4CBB-9A96-A076BC34FC17}" destId="{D8466CEA-76F5-4B89-8882-B6236B967F86}" srcOrd="0" destOrd="0" presId="urn:microsoft.com/office/officeart/2005/8/layout/radial2"/>
    <dgm:cxn modelId="{AE40349D-9547-4764-8010-84625E75A4CC}" type="presOf" srcId="{16146D33-6EEA-4CA8-936A-890B9F258A18}" destId="{9096463E-82C3-425A-9372-F10F90BB2064}" srcOrd="0" destOrd="0" presId="urn:microsoft.com/office/officeart/2005/8/layout/radial2"/>
    <dgm:cxn modelId="{968FED25-4A22-48A2-B8DD-1210C1076492}" type="presOf" srcId="{CD2754E7-541B-4C29-A02E-B908BD1D3A48}" destId="{355EC311-7F1B-4B6C-A661-E37CEDCDE5C4}" srcOrd="0" destOrd="0" presId="urn:microsoft.com/office/officeart/2005/8/layout/radial2"/>
    <dgm:cxn modelId="{F9315AB2-1778-423C-8277-19C6E50B245B}" srcId="{2F4A80CC-6EB9-466D-BE79-AA99EDBA369B}" destId="{16146D33-6EEA-4CA8-936A-890B9F258A18}" srcOrd="3" destOrd="0" parTransId="{FF8664F5-E82B-4171-BD6D-0335D6E35E60}" sibTransId="{72F7CAD5-4A10-4E20-B8A8-DBCF6E319A17}"/>
    <dgm:cxn modelId="{1D10E4D3-64CE-470B-AE43-038694739496}" srcId="{2F4A80CC-6EB9-466D-BE79-AA99EDBA369B}" destId="{A5336F7E-FCCC-4CE8-9216-F8FC4E6B7230}" srcOrd="4" destOrd="0" parTransId="{6509ABD3-E7E9-4307-A697-BD66154613EC}" sibTransId="{C8B5F2D8-57B1-4408-84AA-16D44BBECB4A}"/>
    <dgm:cxn modelId="{8F9084DF-F11B-4A87-863B-646541606FE7}" type="presOf" srcId="{1CF8FD0C-39F0-4313-8EDE-11EBC3AB3DE7}" destId="{C7DE93A1-6D7A-4535-9A42-6F304A998487}" srcOrd="0" destOrd="0" presId="urn:microsoft.com/office/officeart/2005/8/layout/radial2"/>
    <dgm:cxn modelId="{3BC906AA-6CD9-42FC-BA31-0200829ABDBE}" srcId="{2F4A80CC-6EB9-466D-BE79-AA99EDBA369B}" destId="{1CF8FD0C-39F0-4313-8EDE-11EBC3AB3DE7}" srcOrd="0" destOrd="0" parTransId="{F51B1A40-8A06-4DB7-91CE-B5747360FB40}" sibTransId="{8EF7D8F0-09A4-462D-92AF-8F0F45EFFA4A}"/>
    <dgm:cxn modelId="{A02C295C-A749-4CAD-8C35-191861BF5BB0}" type="presOf" srcId="{B11F1483-9092-42F8-B387-9257552E1D08}" destId="{30F751C2-559C-406A-A6AF-456F94B3059E}" srcOrd="0" destOrd="0" presId="urn:microsoft.com/office/officeart/2005/8/layout/radial2"/>
    <dgm:cxn modelId="{0F241E60-5BC2-41EA-8455-B08E0A45BA9C}" type="presOf" srcId="{A5336F7E-FCCC-4CE8-9216-F8FC4E6B7230}" destId="{FBE0F1B8-9A8D-43FC-9C44-58AC13088084}" srcOrd="0" destOrd="0" presId="urn:microsoft.com/office/officeart/2005/8/layout/radial2"/>
    <dgm:cxn modelId="{8C7EC619-59DD-4F55-A882-5C5CEB457A40}" type="presOf" srcId="{2F4A80CC-6EB9-466D-BE79-AA99EDBA369B}" destId="{B54194BD-86BF-4EF3-A44B-C9A9319B6592}" srcOrd="0" destOrd="0" presId="urn:microsoft.com/office/officeart/2005/8/layout/radial2"/>
    <dgm:cxn modelId="{CE54E598-478D-4AD6-9876-8EE846D0FC22}" type="presOf" srcId="{6509ABD3-E7E9-4307-A697-BD66154613EC}" destId="{6F682A00-D57F-44D2-9938-92DBD35A23B4}" srcOrd="0" destOrd="0" presId="urn:microsoft.com/office/officeart/2005/8/layout/radial2"/>
    <dgm:cxn modelId="{768E6E71-BF17-4F2B-936C-4EDD816F4A8B}" type="presOf" srcId="{FF8664F5-E82B-4171-BD6D-0335D6E35E60}" destId="{89ECEB24-470D-4CE5-85DB-DC757F6A7E36}" srcOrd="0" destOrd="0" presId="urn:microsoft.com/office/officeart/2005/8/layout/radial2"/>
    <dgm:cxn modelId="{DFF64643-F6C1-4997-968C-913F3CDEE99A}" type="presOf" srcId="{8908675B-C207-4340-B4AD-4F7C29C512A1}" destId="{715BAA4B-DFDF-41E9-8648-3D8917FFAF04}" srcOrd="0" destOrd="0" presId="urn:microsoft.com/office/officeart/2005/8/layout/radial2"/>
    <dgm:cxn modelId="{86F6B162-4E5C-4820-B86B-8FA77F131515}" srcId="{2F4A80CC-6EB9-466D-BE79-AA99EDBA369B}" destId="{B11F1483-9092-42F8-B387-9257552E1D08}" srcOrd="1" destOrd="0" parTransId="{FA5244DC-BAFD-4CBB-9A96-A076BC34FC17}" sibTransId="{E88EA76D-9BE8-419E-8967-9818432C05A1}"/>
    <dgm:cxn modelId="{44E76F61-A582-4B56-81B3-FD30236ADE41}" type="presParOf" srcId="{B54194BD-86BF-4EF3-A44B-C9A9319B6592}" destId="{2E855EC9-6312-419E-B3A5-D7633C794C29}" srcOrd="0" destOrd="0" presId="urn:microsoft.com/office/officeart/2005/8/layout/radial2"/>
    <dgm:cxn modelId="{A2C18860-0AC5-43E4-B102-EB5C21AFDFCD}" type="presParOf" srcId="{2E855EC9-6312-419E-B3A5-D7633C794C29}" destId="{4FCAAB4A-9D13-41D2-B26D-0F7DAE47279E}" srcOrd="0" destOrd="0" presId="urn:microsoft.com/office/officeart/2005/8/layout/radial2"/>
    <dgm:cxn modelId="{F3CD349E-847B-4AB4-A971-1F2DD23D6885}" type="presParOf" srcId="{4FCAAB4A-9D13-41D2-B26D-0F7DAE47279E}" destId="{94AC0E4F-7FFE-4D90-AF0B-C3DEFFA8E1B2}" srcOrd="0" destOrd="0" presId="urn:microsoft.com/office/officeart/2005/8/layout/radial2"/>
    <dgm:cxn modelId="{6149134D-B1FE-4A44-86E9-CCD60739E962}" type="presParOf" srcId="{4FCAAB4A-9D13-41D2-B26D-0F7DAE47279E}" destId="{A94D0DFB-A0BD-4501-80BF-378A6AF1446D}" srcOrd="1" destOrd="0" presId="urn:microsoft.com/office/officeart/2005/8/layout/radial2"/>
    <dgm:cxn modelId="{E114D017-70A5-4D1F-A4FC-6C6F329F300C}" type="presParOf" srcId="{2E855EC9-6312-419E-B3A5-D7633C794C29}" destId="{966528FF-C86B-4458-A2FE-8B63B18C82F8}" srcOrd="1" destOrd="0" presId="urn:microsoft.com/office/officeart/2005/8/layout/radial2"/>
    <dgm:cxn modelId="{B72D9BBB-F52A-41EA-BF4E-9782D4F5A100}" type="presParOf" srcId="{2E855EC9-6312-419E-B3A5-D7633C794C29}" destId="{11616D22-6CAD-4319-BF93-473A6A8F3184}" srcOrd="2" destOrd="0" presId="urn:microsoft.com/office/officeart/2005/8/layout/radial2"/>
    <dgm:cxn modelId="{73001FF7-8202-41F4-BD6E-A679AAA9EB72}" type="presParOf" srcId="{11616D22-6CAD-4319-BF93-473A6A8F3184}" destId="{C7DE93A1-6D7A-4535-9A42-6F304A998487}" srcOrd="0" destOrd="0" presId="urn:microsoft.com/office/officeart/2005/8/layout/radial2"/>
    <dgm:cxn modelId="{5CBD392C-E769-4347-B017-7BD9AE7A0F0C}" type="presParOf" srcId="{11616D22-6CAD-4319-BF93-473A6A8F3184}" destId="{8B2458F9-5173-45A1-BCFA-D1C99B44C83A}" srcOrd="1" destOrd="0" presId="urn:microsoft.com/office/officeart/2005/8/layout/radial2"/>
    <dgm:cxn modelId="{393A0E2A-DFB5-4D92-94F4-49BF4B03392A}" type="presParOf" srcId="{2E855EC9-6312-419E-B3A5-D7633C794C29}" destId="{D8466CEA-76F5-4B89-8882-B6236B967F86}" srcOrd="3" destOrd="0" presId="urn:microsoft.com/office/officeart/2005/8/layout/radial2"/>
    <dgm:cxn modelId="{5E3643C2-E2D9-4873-BAC3-8F285993B355}" type="presParOf" srcId="{2E855EC9-6312-419E-B3A5-D7633C794C29}" destId="{1737809B-6E82-45A3-806B-6450A1D8E621}" srcOrd="4" destOrd="0" presId="urn:microsoft.com/office/officeart/2005/8/layout/radial2"/>
    <dgm:cxn modelId="{94BF82C6-82EC-4659-8679-C8D452AF1AFA}" type="presParOf" srcId="{1737809B-6E82-45A3-806B-6450A1D8E621}" destId="{30F751C2-559C-406A-A6AF-456F94B3059E}" srcOrd="0" destOrd="0" presId="urn:microsoft.com/office/officeart/2005/8/layout/radial2"/>
    <dgm:cxn modelId="{FB57F404-BFA0-4FD2-9B77-0FA9FC8FE02D}" type="presParOf" srcId="{1737809B-6E82-45A3-806B-6450A1D8E621}" destId="{916C8E29-DBA2-4DDE-9E17-DE2AEED37DE3}" srcOrd="1" destOrd="0" presId="urn:microsoft.com/office/officeart/2005/8/layout/radial2"/>
    <dgm:cxn modelId="{61B7D9D8-9604-47BC-90EF-958F57303B45}" type="presParOf" srcId="{2E855EC9-6312-419E-B3A5-D7633C794C29}" destId="{355EC311-7F1B-4B6C-A661-E37CEDCDE5C4}" srcOrd="5" destOrd="0" presId="urn:microsoft.com/office/officeart/2005/8/layout/radial2"/>
    <dgm:cxn modelId="{A3DA4ACF-6615-4D81-BB78-0EB477E75A19}" type="presParOf" srcId="{2E855EC9-6312-419E-B3A5-D7633C794C29}" destId="{5E8A8B94-9F91-4E6B-95FD-8630CAC6FB0E}" srcOrd="6" destOrd="0" presId="urn:microsoft.com/office/officeart/2005/8/layout/radial2"/>
    <dgm:cxn modelId="{00477C81-DD6D-4275-A5B6-D72355147372}" type="presParOf" srcId="{5E8A8B94-9F91-4E6B-95FD-8630CAC6FB0E}" destId="{055A3BE3-FB6B-4B09-8056-DBD623CB945D}" srcOrd="0" destOrd="0" presId="urn:microsoft.com/office/officeart/2005/8/layout/radial2"/>
    <dgm:cxn modelId="{8C592872-3606-486C-8A31-98562A1395F4}" type="presParOf" srcId="{5E8A8B94-9F91-4E6B-95FD-8630CAC6FB0E}" destId="{D387224C-2708-4CE5-86F2-4E18F0546AD6}" srcOrd="1" destOrd="0" presId="urn:microsoft.com/office/officeart/2005/8/layout/radial2"/>
    <dgm:cxn modelId="{00723B53-27D9-4B20-9AE4-B86764B9A7CE}" type="presParOf" srcId="{2E855EC9-6312-419E-B3A5-D7633C794C29}" destId="{89ECEB24-470D-4CE5-85DB-DC757F6A7E36}" srcOrd="7" destOrd="0" presId="urn:microsoft.com/office/officeart/2005/8/layout/radial2"/>
    <dgm:cxn modelId="{FA00369F-5CDF-45C8-8815-8F1332CCE8B4}" type="presParOf" srcId="{2E855EC9-6312-419E-B3A5-D7633C794C29}" destId="{ED9D1774-D9C8-4425-88CC-9FCB95A461C2}" srcOrd="8" destOrd="0" presId="urn:microsoft.com/office/officeart/2005/8/layout/radial2"/>
    <dgm:cxn modelId="{B9982123-82D8-43B4-8A52-E0DE03D65EFA}" type="presParOf" srcId="{ED9D1774-D9C8-4425-88CC-9FCB95A461C2}" destId="{9096463E-82C3-425A-9372-F10F90BB2064}" srcOrd="0" destOrd="0" presId="urn:microsoft.com/office/officeart/2005/8/layout/radial2"/>
    <dgm:cxn modelId="{A1522C47-7A82-420A-8C9C-9372C3D9F94F}" type="presParOf" srcId="{ED9D1774-D9C8-4425-88CC-9FCB95A461C2}" destId="{5AA4E252-C139-4F71-9D6F-B8B4AADAF2A1}" srcOrd="1" destOrd="0" presId="urn:microsoft.com/office/officeart/2005/8/layout/radial2"/>
    <dgm:cxn modelId="{76280ADE-5901-4158-B2FC-2597DA2C11DE}" type="presParOf" srcId="{2E855EC9-6312-419E-B3A5-D7633C794C29}" destId="{6F682A00-D57F-44D2-9938-92DBD35A23B4}" srcOrd="9" destOrd="0" presId="urn:microsoft.com/office/officeart/2005/8/layout/radial2"/>
    <dgm:cxn modelId="{6E90CCED-4B95-461B-95F8-CB17626B8C48}" type="presParOf" srcId="{2E855EC9-6312-419E-B3A5-D7633C794C29}" destId="{D5DEDE15-9208-47AC-AA01-CBF4616A9C57}" srcOrd="10" destOrd="0" presId="urn:microsoft.com/office/officeart/2005/8/layout/radial2"/>
    <dgm:cxn modelId="{AD8E28A8-55FE-4A69-8A3E-6DF40405803F}" type="presParOf" srcId="{D5DEDE15-9208-47AC-AA01-CBF4616A9C57}" destId="{FBE0F1B8-9A8D-43FC-9C44-58AC13088084}" srcOrd="0" destOrd="0" presId="urn:microsoft.com/office/officeart/2005/8/layout/radial2"/>
    <dgm:cxn modelId="{3FDAAB4C-18BF-43C7-BAAD-FA1D7AC5146D}" type="presParOf" srcId="{D5DEDE15-9208-47AC-AA01-CBF4616A9C57}" destId="{60F351A7-B148-4979-B7F8-9D716DD60A84}" srcOrd="1" destOrd="0" presId="urn:microsoft.com/office/officeart/2005/8/layout/radial2"/>
    <dgm:cxn modelId="{60B6196F-B4F4-4B56-84BF-25F2F0562120}" type="presParOf" srcId="{2E855EC9-6312-419E-B3A5-D7633C794C29}" destId="{715BAA4B-DFDF-41E9-8648-3D8917FFAF04}" srcOrd="11" destOrd="0" presId="urn:microsoft.com/office/officeart/2005/8/layout/radial2"/>
    <dgm:cxn modelId="{33FD4353-03A8-47AA-BEB1-632D93190EF8}" type="presParOf" srcId="{2E855EC9-6312-419E-B3A5-D7633C794C29}" destId="{E3B3CEB3-D965-48FD-A1D6-0F93DF2E06A9}" srcOrd="12" destOrd="0" presId="urn:microsoft.com/office/officeart/2005/8/layout/radial2"/>
    <dgm:cxn modelId="{027EFFBA-ACA4-4162-8F50-A05D31A9E1C0}" type="presParOf" srcId="{E3B3CEB3-D965-48FD-A1D6-0F93DF2E06A9}" destId="{01923C05-6AB0-477F-98C3-747B53484D4E}" srcOrd="0" destOrd="0" presId="urn:microsoft.com/office/officeart/2005/8/layout/radial2"/>
    <dgm:cxn modelId="{55A2C874-85E8-4361-9C47-F881317E8571}" type="presParOf" srcId="{E3B3CEB3-D965-48FD-A1D6-0F93DF2E06A9}" destId="{1CCBE560-6A06-4B3E-8044-DA188A4EF5F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9BA02-1EF2-413A-8F77-AD8FDBA69D9C}" type="doc">
      <dgm:prSet loTypeId="urn:microsoft.com/office/officeart/2005/8/layout/matrix3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EBA5C8A-DADB-486F-A158-21F6BBAE1759}">
      <dgm:prSet phldrT="[Текст]" custT="1"/>
      <dgm:spPr/>
      <dgm:t>
        <a:bodyPr/>
        <a:lstStyle/>
        <a:p>
          <a:r>
            <a:rPr lang="ru-RU" sz="1100" b="0" dirty="0" smtClean="0"/>
            <a:t>Организационные аспекты</a:t>
          </a:r>
          <a:endParaRPr lang="ru-RU" sz="1100" b="0" dirty="0"/>
        </a:p>
      </dgm:t>
    </dgm:pt>
    <dgm:pt modelId="{5A18C469-41E3-46A4-9D4B-2B368A8FC11D}" type="parTrans" cxnId="{96E8AB5D-DF55-468C-8669-A659DF0BA789}">
      <dgm:prSet/>
      <dgm:spPr/>
      <dgm:t>
        <a:bodyPr/>
        <a:lstStyle/>
        <a:p>
          <a:endParaRPr lang="ru-RU"/>
        </a:p>
      </dgm:t>
    </dgm:pt>
    <dgm:pt modelId="{3F582554-1742-4FFA-B944-C96A803F3CC6}" type="sibTrans" cxnId="{96E8AB5D-DF55-468C-8669-A659DF0BA789}">
      <dgm:prSet/>
      <dgm:spPr/>
      <dgm:t>
        <a:bodyPr/>
        <a:lstStyle/>
        <a:p>
          <a:endParaRPr lang="ru-RU"/>
        </a:p>
      </dgm:t>
    </dgm:pt>
    <dgm:pt modelId="{69D6A1CA-9F66-421D-9333-895C2032D69C}">
      <dgm:prSet phldrT="[Текст]" custT="1"/>
      <dgm:spPr/>
      <dgm:t>
        <a:bodyPr/>
        <a:lstStyle/>
        <a:p>
          <a:r>
            <a:rPr lang="ru-RU" sz="1100" b="0" dirty="0" smtClean="0"/>
            <a:t>Юридические аспекты</a:t>
          </a:r>
          <a:endParaRPr lang="ru-RU" sz="1100" b="0" dirty="0"/>
        </a:p>
      </dgm:t>
    </dgm:pt>
    <dgm:pt modelId="{F0AD7372-E3C9-4FD9-A635-28C9B89DECE7}" type="parTrans" cxnId="{3672FC7A-904F-408A-9715-89463E0027EA}">
      <dgm:prSet/>
      <dgm:spPr/>
      <dgm:t>
        <a:bodyPr/>
        <a:lstStyle/>
        <a:p>
          <a:endParaRPr lang="ru-RU"/>
        </a:p>
      </dgm:t>
    </dgm:pt>
    <dgm:pt modelId="{68E624D2-99E2-48C5-847E-93CE55505728}" type="sibTrans" cxnId="{3672FC7A-904F-408A-9715-89463E0027EA}">
      <dgm:prSet/>
      <dgm:spPr/>
      <dgm:t>
        <a:bodyPr/>
        <a:lstStyle/>
        <a:p>
          <a:endParaRPr lang="ru-RU"/>
        </a:p>
      </dgm:t>
    </dgm:pt>
    <dgm:pt modelId="{7EC7D6C7-3BA5-44F7-B32E-01E9CCF57CB8}">
      <dgm:prSet phldrT="[Текст]" custT="1"/>
      <dgm:spPr/>
      <dgm:t>
        <a:bodyPr/>
        <a:lstStyle/>
        <a:p>
          <a:r>
            <a:rPr lang="ru-RU" sz="1100" b="0" dirty="0" smtClean="0"/>
            <a:t>Финансовые аспекты</a:t>
          </a:r>
          <a:endParaRPr lang="ru-RU" sz="1100" b="0" dirty="0"/>
        </a:p>
      </dgm:t>
    </dgm:pt>
    <dgm:pt modelId="{06E087FF-0489-4B86-A7AF-FF200C7D3C42}" type="parTrans" cxnId="{34DE2212-BD2B-4DC6-94B1-727B7FF00AA1}">
      <dgm:prSet/>
      <dgm:spPr/>
      <dgm:t>
        <a:bodyPr/>
        <a:lstStyle/>
        <a:p>
          <a:endParaRPr lang="ru-RU"/>
        </a:p>
      </dgm:t>
    </dgm:pt>
    <dgm:pt modelId="{1EA6CE3C-C749-44A3-8BC0-3DF3E7D7D308}" type="sibTrans" cxnId="{34DE2212-BD2B-4DC6-94B1-727B7FF00AA1}">
      <dgm:prSet/>
      <dgm:spPr/>
      <dgm:t>
        <a:bodyPr/>
        <a:lstStyle/>
        <a:p>
          <a:endParaRPr lang="ru-RU"/>
        </a:p>
      </dgm:t>
    </dgm:pt>
    <dgm:pt modelId="{555A7735-D4DD-4A39-9005-997E72A4D91F}">
      <dgm:prSet phldrT="[Текст]" custT="1"/>
      <dgm:spPr/>
      <dgm:t>
        <a:bodyPr/>
        <a:lstStyle/>
        <a:p>
          <a:r>
            <a:rPr lang="ru-RU" sz="1100" b="0" dirty="0" smtClean="0"/>
            <a:t>Мотивационные аспекты</a:t>
          </a:r>
          <a:endParaRPr lang="ru-RU" sz="1100" b="0" dirty="0"/>
        </a:p>
      </dgm:t>
    </dgm:pt>
    <dgm:pt modelId="{8071C9B0-4334-46B7-9323-8A18089C6164}" type="parTrans" cxnId="{13D48088-6754-440E-A098-F6C005E00C90}">
      <dgm:prSet/>
      <dgm:spPr/>
      <dgm:t>
        <a:bodyPr/>
        <a:lstStyle/>
        <a:p>
          <a:endParaRPr lang="ru-RU"/>
        </a:p>
      </dgm:t>
    </dgm:pt>
    <dgm:pt modelId="{B8CD75AE-7AF6-4051-A33A-64886A506A51}" type="sibTrans" cxnId="{13D48088-6754-440E-A098-F6C005E00C90}">
      <dgm:prSet/>
      <dgm:spPr/>
      <dgm:t>
        <a:bodyPr/>
        <a:lstStyle/>
        <a:p>
          <a:endParaRPr lang="ru-RU"/>
        </a:p>
      </dgm:t>
    </dgm:pt>
    <dgm:pt modelId="{87B4EE3F-3410-614F-8F77-EB6553DEC818}" type="pres">
      <dgm:prSet presAssocID="{A7C9BA02-1EF2-413A-8F77-AD8FDBA69D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54951-8D5F-B647-BC90-9E3662EAF6AD}" type="pres">
      <dgm:prSet presAssocID="{A7C9BA02-1EF2-413A-8F77-AD8FDBA69D9C}" presName="diamond" presStyleLbl="bgShp" presStyleIdx="0" presStyleCnt="1" custLinFactNeighborX="-761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D922E73-82B6-FA48-BD21-FA5F41CF2319}" type="pres">
      <dgm:prSet presAssocID="{A7C9BA02-1EF2-413A-8F77-AD8FDBA69D9C}" presName="quad1" presStyleLbl="node1" presStyleIdx="0" presStyleCnt="4" custScaleX="87515" custScaleY="87515" custLinFactNeighborX="-17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1D3F8-ED5E-BE41-B689-A1EC26610B0E}" type="pres">
      <dgm:prSet presAssocID="{A7C9BA02-1EF2-413A-8F77-AD8FDBA69D9C}" presName="quad2" presStyleLbl="node1" presStyleIdx="1" presStyleCnt="4" custScaleX="87515" custScaleY="87515" custLinFactNeighborX="-20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B2C1D-A0AD-8E45-A6A3-7DA56ADC2587}" type="pres">
      <dgm:prSet presAssocID="{A7C9BA02-1EF2-413A-8F77-AD8FDBA69D9C}" presName="quad3" presStyleLbl="node1" presStyleIdx="2" presStyleCnt="4" custScaleX="87515" custScaleY="87515" custLinFactNeighborX="-19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7DF3F-A5CF-7E49-A138-3A29DFF58B8E}" type="pres">
      <dgm:prSet presAssocID="{A7C9BA02-1EF2-413A-8F77-AD8FDBA69D9C}" presName="quad4" presStyleLbl="node1" presStyleIdx="3" presStyleCnt="4" custScaleX="87515" custScaleY="87515" custLinFactNeighborX="-20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E2212-BD2B-4DC6-94B1-727B7FF00AA1}" srcId="{A7C9BA02-1EF2-413A-8F77-AD8FDBA69D9C}" destId="{7EC7D6C7-3BA5-44F7-B32E-01E9CCF57CB8}" srcOrd="2" destOrd="0" parTransId="{06E087FF-0489-4B86-A7AF-FF200C7D3C42}" sibTransId="{1EA6CE3C-C749-44A3-8BC0-3DF3E7D7D308}"/>
    <dgm:cxn modelId="{3672FC7A-904F-408A-9715-89463E0027EA}" srcId="{A7C9BA02-1EF2-413A-8F77-AD8FDBA69D9C}" destId="{69D6A1CA-9F66-421D-9333-895C2032D69C}" srcOrd="1" destOrd="0" parTransId="{F0AD7372-E3C9-4FD9-A635-28C9B89DECE7}" sibTransId="{68E624D2-99E2-48C5-847E-93CE55505728}"/>
    <dgm:cxn modelId="{96E8AB5D-DF55-468C-8669-A659DF0BA789}" srcId="{A7C9BA02-1EF2-413A-8F77-AD8FDBA69D9C}" destId="{AEBA5C8A-DADB-486F-A158-21F6BBAE1759}" srcOrd="0" destOrd="0" parTransId="{5A18C469-41E3-46A4-9D4B-2B368A8FC11D}" sibTransId="{3F582554-1742-4FFA-B944-C96A803F3CC6}"/>
    <dgm:cxn modelId="{CABB78C1-87D8-4157-AA47-CF8C67260D51}" type="presOf" srcId="{AEBA5C8A-DADB-486F-A158-21F6BBAE1759}" destId="{DD922E73-82B6-FA48-BD21-FA5F41CF2319}" srcOrd="0" destOrd="0" presId="urn:microsoft.com/office/officeart/2005/8/layout/matrix3"/>
    <dgm:cxn modelId="{1DC069F1-D908-493C-BC24-4323B917964D}" type="presOf" srcId="{7EC7D6C7-3BA5-44F7-B32E-01E9CCF57CB8}" destId="{727B2C1D-A0AD-8E45-A6A3-7DA56ADC2587}" srcOrd="0" destOrd="0" presId="urn:microsoft.com/office/officeart/2005/8/layout/matrix3"/>
    <dgm:cxn modelId="{B1AAF8E4-90E3-4287-9D1E-D3EC5A7CEA03}" type="presOf" srcId="{A7C9BA02-1EF2-413A-8F77-AD8FDBA69D9C}" destId="{87B4EE3F-3410-614F-8F77-EB6553DEC818}" srcOrd="0" destOrd="0" presId="urn:microsoft.com/office/officeart/2005/8/layout/matrix3"/>
    <dgm:cxn modelId="{ECB736D1-79B1-4E5E-B410-63012FDD714A}" type="presOf" srcId="{69D6A1CA-9F66-421D-9333-895C2032D69C}" destId="{11E1D3F8-ED5E-BE41-B689-A1EC26610B0E}" srcOrd="0" destOrd="0" presId="urn:microsoft.com/office/officeart/2005/8/layout/matrix3"/>
    <dgm:cxn modelId="{13D48088-6754-440E-A098-F6C005E00C90}" srcId="{A7C9BA02-1EF2-413A-8F77-AD8FDBA69D9C}" destId="{555A7735-D4DD-4A39-9005-997E72A4D91F}" srcOrd="3" destOrd="0" parTransId="{8071C9B0-4334-46B7-9323-8A18089C6164}" sibTransId="{B8CD75AE-7AF6-4051-A33A-64886A506A51}"/>
    <dgm:cxn modelId="{C76AC3D8-611C-40F6-99BC-CA041F8DEA95}" type="presOf" srcId="{555A7735-D4DD-4A39-9005-997E72A4D91F}" destId="{C5B7DF3F-A5CF-7E49-A138-3A29DFF58B8E}" srcOrd="0" destOrd="0" presId="urn:microsoft.com/office/officeart/2005/8/layout/matrix3"/>
    <dgm:cxn modelId="{E5AA2741-DE3C-441C-A0C4-EB8438758C43}" type="presParOf" srcId="{87B4EE3F-3410-614F-8F77-EB6553DEC818}" destId="{34654951-8D5F-B647-BC90-9E3662EAF6AD}" srcOrd="0" destOrd="0" presId="urn:microsoft.com/office/officeart/2005/8/layout/matrix3"/>
    <dgm:cxn modelId="{E4A60B2E-FCAE-41F0-889A-4B8199F9547F}" type="presParOf" srcId="{87B4EE3F-3410-614F-8F77-EB6553DEC818}" destId="{DD922E73-82B6-FA48-BD21-FA5F41CF2319}" srcOrd="1" destOrd="0" presId="urn:microsoft.com/office/officeart/2005/8/layout/matrix3"/>
    <dgm:cxn modelId="{E8BF5186-6E54-47AF-983F-A8DB9B8F6A6C}" type="presParOf" srcId="{87B4EE3F-3410-614F-8F77-EB6553DEC818}" destId="{11E1D3F8-ED5E-BE41-B689-A1EC26610B0E}" srcOrd="2" destOrd="0" presId="urn:microsoft.com/office/officeart/2005/8/layout/matrix3"/>
    <dgm:cxn modelId="{F9C169A7-789E-4FE1-A8A9-4A6FDA530B1B}" type="presParOf" srcId="{87B4EE3F-3410-614F-8F77-EB6553DEC818}" destId="{727B2C1D-A0AD-8E45-A6A3-7DA56ADC2587}" srcOrd="3" destOrd="0" presId="urn:microsoft.com/office/officeart/2005/8/layout/matrix3"/>
    <dgm:cxn modelId="{F7352F5A-2A6E-44EC-B2AD-5A8F662A5FCF}" type="presParOf" srcId="{87B4EE3F-3410-614F-8F77-EB6553DEC818}" destId="{C5B7DF3F-A5CF-7E49-A138-3A29DFF58B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BAA4B-DFDF-41E9-8648-3D8917FFAF04}">
      <dsp:nvSpPr>
        <dsp:cNvPr id="0" name=""/>
        <dsp:cNvSpPr/>
      </dsp:nvSpPr>
      <dsp:spPr>
        <a:xfrm rot="4134063">
          <a:off x="298985" y="3857798"/>
          <a:ext cx="157255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572558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82A00-D57F-44D2-9938-92DBD35A23B4}">
      <dsp:nvSpPr>
        <dsp:cNvPr id="0" name=""/>
        <dsp:cNvSpPr/>
      </dsp:nvSpPr>
      <dsp:spPr>
        <a:xfrm rot="2277215">
          <a:off x="925136" y="3453357"/>
          <a:ext cx="138397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383978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CEB24-470D-4CE5-85DB-DC757F6A7E36}">
      <dsp:nvSpPr>
        <dsp:cNvPr id="0" name=""/>
        <dsp:cNvSpPr/>
      </dsp:nvSpPr>
      <dsp:spPr>
        <a:xfrm rot="973163">
          <a:off x="1048922" y="2971682"/>
          <a:ext cx="1133827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133827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EC311-7F1B-4B6C-A661-E37CEDCDE5C4}">
      <dsp:nvSpPr>
        <dsp:cNvPr id="0" name=""/>
        <dsp:cNvSpPr/>
      </dsp:nvSpPr>
      <dsp:spPr>
        <a:xfrm rot="21021212">
          <a:off x="1064389" y="2527173"/>
          <a:ext cx="1003797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003797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66CEA-76F5-4B89-8882-B6236B967F86}">
      <dsp:nvSpPr>
        <dsp:cNvPr id="0" name=""/>
        <dsp:cNvSpPr/>
      </dsp:nvSpPr>
      <dsp:spPr>
        <a:xfrm rot="19556062">
          <a:off x="963504" y="2036870"/>
          <a:ext cx="1258494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258494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528FF-C86B-4458-A2FE-8B63B18C82F8}">
      <dsp:nvSpPr>
        <dsp:cNvPr id="0" name=""/>
        <dsp:cNvSpPr/>
      </dsp:nvSpPr>
      <dsp:spPr>
        <a:xfrm rot="17512312">
          <a:off x="332587" y="1542677"/>
          <a:ext cx="1518685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518685" y="20939"/>
              </a:lnTo>
            </a:path>
          </a:pathLst>
        </a:custGeom>
        <a:noFill/>
        <a:ln w="25400" cap="flat" cmpd="sng" algn="ctr">
          <a:solidFill>
            <a:srgbClr val="2A5D27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D0DFB-A0BD-4501-80BF-378A6AF1446D}">
      <dsp:nvSpPr>
        <dsp:cNvPr id="0" name=""/>
        <dsp:cNvSpPr/>
      </dsp:nvSpPr>
      <dsp:spPr>
        <a:xfrm>
          <a:off x="3809514" y="2160472"/>
          <a:ext cx="1574468" cy="139256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DE93A1-6D7A-4535-9A42-6F304A998487}">
      <dsp:nvSpPr>
        <dsp:cNvPr id="0" name=""/>
        <dsp:cNvSpPr/>
      </dsp:nvSpPr>
      <dsp:spPr>
        <a:xfrm>
          <a:off x="607355" y="112322"/>
          <a:ext cx="1832615" cy="751601"/>
        </a:xfrm>
        <a:prstGeom prst="ellipse">
          <a:avLst/>
        </a:prstGeom>
        <a:gradFill rotWithShape="0">
          <a:gsLst>
            <a:gs pos="0">
              <a:schemeClr val="accent5">
                <a:hueOff val="1893576"/>
                <a:satOff val="-5698"/>
                <a:lumOff val="-5458"/>
                <a:alphaOff val="0"/>
                <a:shade val="51000"/>
                <a:satMod val="130000"/>
              </a:schemeClr>
            </a:gs>
            <a:gs pos="80000">
              <a:schemeClr val="accent5">
                <a:hueOff val="1893576"/>
                <a:satOff val="-5698"/>
                <a:lumOff val="-5458"/>
                <a:alphaOff val="0"/>
                <a:shade val="93000"/>
                <a:satMod val="130000"/>
              </a:schemeClr>
            </a:gs>
            <a:gs pos="100000">
              <a:schemeClr val="accent5">
                <a:hueOff val="1893576"/>
                <a:satOff val="-5698"/>
                <a:lumOff val="-5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Экономические 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607355" y="112322"/>
        <a:ext cx="1832615" cy="751601"/>
      </dsp:txXfrm>
    </dsp:sp>
    <dsp:sp modelId="{30F751C2-559C-406A-A6AF-456F94B3059E}">
      <dsp:nvSpPr>
        <dsp:cNvPr id="0" name=""/>
        <dsp:cNvSpPr/>
      </dsp:nvSpPr>
      <dsp:spPr>
        <a:xfrm>
          <a:off x="1672906" y="1008224"/>
          <a:ext cx="1832615" cy="751601"/>
        </a:xfrm>
        <a:prstGeom prst="ellipse">
          <a:avLst/>
        </a:prstGeom>
        <a:gradFill rotWithShape="0">
          <a:gsLst>
            <a:gs pos="0">
              <a:schemeClr val="accent5">
                <a:hueOff val="3787152"/>
                <a:satOff val="-11395"/>
                <a:lumOff val="-10915"/>
                <a:alphaOff val="0"/>
                <a:shade val="51000"/>
                <a:satMod val="130000"/>
              </a:schemeClr>
            </a:gs>
            <a:gs pos="80000">
              <a:schemeClr val="accent5">
                <a:hueOff val="3787152"/>
                <a:satOff val="-11395"/>
                <a:lumOff val="-10915"/>
                <a:alphaOff val="0"/>
                <a:shade val="93000"/>
                <a:satMod val="130000"/>
              </a:schemeClr>
            </a:gs>
            <a:gs pos="100000">
              <a:schemeClr val="accent5">
                <a:hueOff val="3787152"/>
                <a:satOff val="-11395"/>
                <a:lumOff val="-10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Рыночно-продуктовые 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1672906" y="1008224"/>
        <a:ext cx="1832615" cy="751601"/>
      </dsp:txXfrm>
    </dsp:sp>
    <dsp:sp modelId="{055A3BE3-FB6B-4B09-8056-DBD623CB945D}">
      <dsp:nvSpPr>
        <dsp:cNvPr id="0" name=""/>
        <dsp:cNvSpPr/>
      </dsp:nvSpPr>
      <dsp:spPr>
        <a:xfrm>
          <a:off x="1991273" y="1944330"/>
          <a:ext cx="1832615" cy="751601"/>
        </a:xfrm>
        <a:prstGeom prst="ellipse">
          <a:avLst/>
        </a:prstGeom>
        <a:gradFill rotWithShape="0">
          <a:gsLst>
            <a:gs pos="0">
              <a:schemeClr val="accent5">
                <a:hueOff val="5680728"/>
                <a:satOff val="-17093"/>
                <a:lumOff val="-16373"/>
                <a:alphaOff val="0"/>
                <a:shade val="51000"/>
                <a:satMod val="130000"/>
              </a:schemeClr>
            </a:gs>
            <a:gs pos="80000">
              <a:schemeClr val="accent5">
                <a:hueOff val="5680728"/>
                <a:satOff val="-17093"/>
                <a:lumOff val="-16373"/>
                <a:alphaOff val="0"/>
                <a:shade val="93000"/>
                <a:satMod val="130000"/>
              </a:schemeClr>
            </a:gs>
            <a:gs pos="100000">
              <a:schemeClr val="accent5">
                <a:hueOff val="5680728"/>
                <a:satOff val="-17093"/>
                <a:lumOff val="-16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Технические 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1991273" y="1944330"/>
        <a:ext cx="1832615" cy="751601"/>
      </dsp:txXfrm>
    </dsp:sp>
    <dsp:sp modelId="{9096463E-82C3-425A-9372-F10F90BB2064}">
      <dsp:nvSpPr>
        <dsp:cNvPr id="0" name=""/>
        <dsp:cNvSpPr/>
      </dsp:nvSpPr>
      <dsp:spPr>
        <a:xfrm>
          <a:off x="1991273" y="2992582"/>
          <a:ext cx="1832615" cy="751601"/>
        </a:xfrm>
        <a:prstGeom prst="ellipse">
          <a:avLst/>
        </a:prstGeom>
        <a:gradFill rotWithShape="0">
          <a:gsLst>
            <a:gs pos="0">
              <a:schemeClr val="accent5">
                <a:hueOff val="7574304"/>
                <a:satOff val="-22791"/>
                <a:lumOff val="-21831"/>
                <a:alphaOff val="0"/>
                <a:shade val="51000"/>
                <a:satMod val="130000"/>
              </a:schemeClr>
            </a:gs>
            <a:gs pos="80000">
              <a:schemeClr val="accent5">
                <a:hueOff val="7574304"/>
                <a:satOff val="-22791"/>
                <a:lumOff val="-21831"/>
                <a:alphaOff val="0"/>
                <a:shade val="93000"/>
                <a:satMod val="130000"/>
              </a:schemeClr>
            </a:gs>
            <a:gs pos="100000">
              <a:schemeClr val="accent5">
                <a:hueOff val="7574304"/>
                <a:satOff val="-22791"/>
                <a:lumOff val="-218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Макро-показатели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1991273" y="2992582"/>
        <a:ext cx="1832615" cy="751601"/>
      </dsp:txXfrm>
    </dsp:sp>
    <dsp:sp modelId="{FBE0F1B8-9A8D-43FC-9C44-58AC13088084}">
      <dsp:nvSpPr>
        <dsp:cNvPr id="0" name=""/>
        <dsp:cNvSpPr/>
      </dsp:nvSpPr>
      <dsp:spPr>
        <a:xfrm>
          <a:off x="1672906" y="3856707"/>
          <a:ext cx="1832615" cy="751601"/>
        </a:xfrm>
        <a:prstGeom prst="ellipse">
          <a:avLst/>
        </a:prstGeom>
        <a:gradFill rotWithShape="0">
          <a:gsLst>
            <a:gs pos="0">
              <a:schemeClr val="accent5">
                <a:hueOff val="9467879"/>
                <a:satOff val="-28488"/>
                <a:lumOff val="-27288"/>
                <a:alphaOff val="0"/>
                <a:shade val="51000"/>
                <a:satMod val="130000"/>
              </a:schemeClr>
            </a:gs>
            <a:gs pos="80000">
              <a:schemeClr val="accent5">
                <a:hueOff val="9467879"/>
                <a:satOff val="-28488"/>
                <a:lumOff val="-27288"/>
                <a:alphaOff val="0"/>
                <a:shade val="93000"/>
                <a:satMod val="130000"/>
              </a:schemeClr>
            </a:gs>
            <a:gs pos="100000">
              <a:schemeClr val="accent5">
                <a:hueOff val="9467879"/>
                <a:satOff val="-28488"/>
                <a:lumOff val="-27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Командные 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1672906" y="3856707"/>
        <a:ext cx="1832615" cy="751601"/>
      </dsp:txXfrm>
    </dsp:sp>
    <dsp:sp modelId="{01923C05-6AB0-477F-98C3-747B53484D4E}">
      <dsp:nvSpPr>
        <dsp:cNvPr id="0" name=""/>
        <dsp:cNvSpPr/>
      </dsp:nvSpPr>
      <dsp:spPr>
        <a:xfrm>
          <a:off x="479133" y="4608655"/>
          <a:ext cx="2065537" cy="75160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4"/>
              </a:solidFill>
            </a:rPr>
            <a:t>Инфраструктурные показатели</a:t>
          </a:r>
          <a:endParaRPr lang="ru-RU" sz="1200" kern="1200" dirty="0">
            <a:solidFill>
              <a:schemeClr val="accent4"/>
            </a:solidFill>
          </a:endParaRPr>
        </a:p>
      </dsp:txBody>
      <dsp:txXfrm>
        <a:off x="479133" y="4608655"/>
        <a:ext cx="2065537" cy="7516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0.27802</cdr:x>
      <cdr:y>0.45549</cdr:y>
    </cdr:from>
    <cdr:to>
      <cdr:x>0.45212</cdr:x>
      <cdr:y>0.62789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1241236" y="1286570"/>
          <a:ext cx="777273" cy="4869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0.27994</cdr:x>
      <cdr:y>0.67381</cdr:y>
    </cdr:from>
    <cdr:to>
      <cdr:x>0.55965</cdr:x>
      <cdr:y>0.73345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1249786" y="1903244"/>
          <a:ext cx="1248769" cy="1684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3274">
              <a:lumMod val="75000"/>
            </a:srgb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414142"/>
              </a:solidFill>
              <a:latin typeface="Arial"/>
              <a:cs typeface="Arial"/>
            </a:defRPr>
          </a:lvl1pPr>
          <a:lvl2pPr marL="457200" indent="0">
            <a:defRPr sz="1100">
              <a:solidFill>
                <a:srgbClr val="414142"/>
              </a:solidFill>
              <a:latin typeface="Arial"/>
              <a:cs typeface="Arial"/>
            </a:defRPr>
          </a:lvl2pPr>
          <a:lvl3pPr marL="914400" indent="0">
            <a:defRPr sz="1100">
              <a:solidFill>
                <a:srgbClr val="414142"/>
              </a:solidFill>
              <a:latin typeface="Arial"/>
              <a:cs typeface="Arial"/>
            </a:defRPr>
          </a:lvl3pPr>
          <a:lvl4pPr marL="1371600" indent="0">
            <a:defRPr sz="1100">
              <a:solidFill>
                <a:srgbClr val="414142"/>
              </a:solidFill>
              <a:latin typeface="Arial"/>
              <a:cs typeface="Arial"/>
            </a:defRPr>
          </a:lvl4pPr>
          <a:lvl5pPr marL="1828800" indent="0">
            <a:defRPr sz="1100">
              <a:solidFill>
                <a:srgbClr val="414142"/>
              </a:solidFill>
              <a:latin typeface="Arial"/>
              <a:cs typeface="Arial"/>
            </a:defRPr>
          </a:lvl5pPr>
          <a:lvl6pPr marL="2286000" indent="0">
            <a:defRPr sz="1100">
              <a:solidFill>
                <a:srgbClr val="414142"/>
              </a:solidFill>
              <a:latin typeface="Arial"/>
              <a:cs typeface="Arial"/>
            </a:defRPr>
          </a:lvl6pPr>
          <a:lvl7pPr marL="2743200" indent="0">
            <a:defRPr sz="1100">
              <a:solidFill>
                <a:srgbClr val="414142"/>
              </a:solidFill>
              <a:latin typeface="Arial"/>
              <a:cs typeface="Arial"/>
            </a:defRPr>
          </a:lvl7pPr>
          <a:lvl8pPr marL="3200400" indent="0">
            <a:defRPr sz="1100">
              <a:solidFill>
                <a:srgbClr val="414142"/>
              </a:solidFill>
              <a:latin typeface="Arial"/>
              <a:cs typeface="Arial"/>
            </a:defRPr>
          </a:lvl8pPr>
          <a:lvl9pPr marL="3657600" indent="0">
            <a:defRPr sz="1100">
              <a:solidFill>
                <a:srgbClr val="414142"/>
              </a:solidFill>
              <a:latin typeface="Arial"/>
              <a:cs typeface="Arial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0.02826</cdr:x>
      <cdr:y>0.09802</cdr:y>
    </cdr:from>
    <cdr:to>
      <cdr:x>0.02826</cdr:x>
      <cdr:y>0.90192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-945755" y="1336054"/>
          <a:ext cx="214823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0.38866</cdr:x>
      <cdr:y>0.755</cdr:y>
    </cdr:from>
    <cdr:to>
      <cdr:x>0.58997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5362" y="2033590"/>
          <a:ext cx="914400" cy="65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 smtClean="0">
              <a:solidFill>
                <a:schemeClr val="bg2">
                  <a:lumMod val="50000"/>
                </a:schemeClr>
              </a:solidFill>
            </a:rPr>
            <a:t>550</a:t>
          </a:r>
          <a:endParaRPr lang="ru-RU" sz="8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84A1-6B71-4832-A5D5-6B882A1F2EB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2511-49AE-49E1-892F-DE71D644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94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643CFCCE-7934-4298-97CA-5C7E8EF7A654}" type="slidenum">
              <a:rPr lang="ru-RU" smtClean="0">
                <a:solidFill>
                  <a:srgbClr val="000000"/>
                </a:solidFill>
              </a:rPr>
              <a:pPr defTabSz="912813">
                <a:defRPr/>
              </a:pPr>
              <a:t>1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865188"/>
            <a:ext cx="5457825" cy="4092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731" y="5330268"/>
            <a:ext cx="5928046" cy="3340216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54282-B185-4FD5-A61F-F1D7478CD17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5B131-68C9-43BE-B0FF-7166E47D17B6}" type="slidenum">
              <a:rPr lang="ru-RU"/>
              <a:pPr/>
              <a:t>18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3FB77-2AF7-4CA6-8295-9B031607999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3FB77-2AF7-4CA6-8295-9B031607999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BD5C7-3126-4D1F-A7BF-B36FA0BA798C}" type="slidenum">
              <a:rPr lang="ru-RU"/>
              <a:pPr/>
              <a:t>2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62" y="4913436"/>
            <a:ext cx="5844152" cy="905786"/>
          </a:xfrm>
        </p:spPr>
        <p:txBody>
          <a:bodyPr/>
          <a:lstStyle/>
          <a:p>
            <a:r>
              <a:rPr lang="ru-RU" dirty="0" smtClean="0"/>
              <a:t>Связка</a:t>
            </a:r>
            <a:r>
              <a:rPr lang="ru-RU" baseline="0" dirty="0" smtClean="0"/>
              <a:t> эта выстраивается сверху.</a:t>
            </a:r>
          </a:p>
          <a:p>
            <a:r>
              <a:rPr lang="ru-RU" baseline="0" dirty="0" smtClean="0"/>
              <a:t>Рассказать про вопросы, которые проговаривали топ-30</a:t>
            </a:r>
          </a:p>
          <a:p>
            <a:r>
              <a:rPr lang="ru-RU" baseline="0" dirty="0" smtClean="0"/>
              <a:t>Кто хозяин?</a:t>
            </a:r>
          </a:p>
          <a:p>
            <a:r>
              <a:rPr lang="ru-RU" baseline="0" dirty="0" smtClean="0"/>
              <a:t>Что он от нас хочет?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A01F0-89D1-47C8-A85B-0A1D73130FD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6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45270-2633-4874-87D0-F589EC8229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360C4D-FB95-4AD3-B3B3-A83947335E8D}" type="slidenum">
              <a:rPr lang="ru-RU">
                <a:solidFill>
                  <a:srgbClr val="000000"/>
                </a:solidFill>
                <a:cs typeface="Arial" charset="0"/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8DF88-2247-4F43-822D-604E2C9B7E7F}" type="slidenum">
              <a:rPr lang="ru-RU"/>
              <a:pPr/>
              <a:t>9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8325" y="617538"/>
            <a:ext cx="6042025" cy="4530725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CF55A-B348-4B69-B15D-B29193239D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F150C-6208-47F6-A705-677E046F0AB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68363"/>
            <a:ext cx="5449888" cy="408781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0AF62-4F53-47AC-9361-544549AC8B0F}" type="slidenum">
              <a:rPr lang="ru-RU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68363"/>
            <a:ext cx="5449888" cy="40878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327650"/>
            <a:ext cx="5926138" cy="3343275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C286-3BBC-445A-95C7-3797DBD4AAF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71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0C57-AE03-4A46-8BC5-CAB2E1B3565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028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FE3B-4CF8-486D-8476-174CCA6ADF0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959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21" y="274638"/>
            <a:ext cx="7562675" cy="1143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1B66-701C-4644-A4EA-467A2ECE53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92051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5F0895-892A-442E-B466-5E1DB05D7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07535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E00A4D-1E42-44C0-82E8-F2CC935CF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2615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F680EB-1C0E-4706-A199-CE5D09E8B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6967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BBDEFC-106A-4331-8157-077E21522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23143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A9AE16-70A2-4D33-9E5F-E2EC35C1B4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900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5EDD25-AB22-4624-8DB0-C9142EBC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6927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1367FA-B599-4052-AA22-D76E70592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07199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DF9F-BF3F-47F5-9CE2-53775065BF8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550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8A1094-84CA-4BA8-9EB1-7A8421930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40274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9FE004-A442-49EC-AB60-AF8ED6D37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9330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E7B8F2-BCC0-4383-8B3D-0A2973FDB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66459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517612-D4E3-4720-BFB3-D709D348F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8613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21" y="274638"/>
            <a:ext cx="7562675" cy="1143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529CDC-C3F2-44D7-85BE-64B4FA5D28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807050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255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FAF9-8D18-4C51-AD2A-682A81941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B566D-78AD-4E8C-87D2-CA986D59A11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394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DA04-15E1-4559-8A19-26312B371F3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9434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5D18-B0BB-46F6-BA43-EAF6559A968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05434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DFC1-E206-4696-9349-70678619B9A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7940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FA2D-09E7-44D2-B2F1-AFC602B97C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483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7EBA-74BF-4D02-B7C0-B9558150FD7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359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B5C2-83B4-41C3-8362-313A0FC150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877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61CD-39FB-4C60-99C8-9BA3A0981A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8403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F9AD-DA88-4F9B-89B3-A07752438E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5854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A8CA-5629-4458-81A6-9D15C5CA9A8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3670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A76E-47E7-4DA3-AE15-8695B6E9F3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4137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E94E-3885-4C03-97C7-FDE5510EAE0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21976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21" y="274638"/>
            <a:ext cx="7562675" cy="11430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C494-46E0-4B23-A7AA-BF64948BA34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45337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83D0B-897F-49CF-B324-036A003F3B3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968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84C3-0CEC-4A04-A9CB-433C21EF815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001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89E8-7A5D-4759-A72A-0EB0427CDA3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8998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640A-DBDA-4CE7-BCF5-D6388D7969A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8905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B066-5A45-483D-80EF-B88DB4A7BCF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977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8EA2A-85DF-4672-A6A1-A6054DD3E0C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19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DDC5-73F1-4285-93CA-96BE40AEE8D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92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6EF4-7790-453B-9999-8856A6F3FE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6870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111B-83FD-4BFF-90F1-1B379ACB47D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7572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048C-9555-4FD3-8400-501A81EC112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141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F663-F13C-4752-B6BC-22949459827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1502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16A5-E119-4B1B-8302-C7480DCF409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2860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6803-880D-4BC9-822B-7F9AC38F8F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85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775F-B7BC-4619-A5C4-1D5AF536210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7132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78E88-E807-47B1-B507-44F55105FF9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995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3095-0124-4117-8799-2379461652D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889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EA05-B174-4CFA-A35E-F54B2473F2B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2716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7873-4737-44A9-A3B7-1986D453253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32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3D73-CE36-45CB-9747-A65A3B671AB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42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C6CCD-F402-41ED-BC54-A39A1C405A29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55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19A46-A1CA-4B49-AEC8-627556A89F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1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1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6F22E-AF45-4278-B8CC-EC5B07EB638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65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53E914E5-C11D-4A2C-9134-C5CFF1F4D3D6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12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plaza.ufl.edu/alexoum/alex/ITER.JPG&amp;iorient=&amp;icolor=&amp;site=&amp;text=%D0%B8%D1%82%D1%8D%D1%80&amp;wp=&amp;pos=0&amp;isize=&amp;type=&amp;recent=&amp;rpt=simage&amp;itype=&amp;nojs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7.wmf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://innovniokr.mephi.ru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hyperlink" Target="http://innovniokr.mephi.ru/" TargetMode="Externa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innov-rosatom.ru/" TargetMode="Externa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chart" Target="../charts/chart8.xml"/><Relationship Id="rId7" Type="http://schemas.openxmlformats.org/officeDocument/2006/relationships/image" Target="../media/image6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jpeg"/><Relationship Id="rId11" Type="http://schemas.openxmlformats.org/officeDocument/2006/relationships/chart" Target="../charts/chart11.xml"/><Relationship Id="rId5" Type="http://schemas.openxmlformats.org/officeDocument/2006/relationships/image" Target="../media/image65.jpeg"/><Relationship Id="rId10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gif"/><Relationship Id="rId3" Type="http://schemas.openxmlformats.org/officeDocument/2006/relationships/image" Target="../media/image23.png"/><Relationship Id="rId21" Type="http://schemas.openxmlformats.org/officeDocument/2006/relationships/image" Target="../media/image41.jpeg"/><Relationship Id="rId7" Type="http://schemas.openxmlformats.org/officeDocument/2006/relationships/image" Target="../media/image27.wmf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2133600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 smtClean="0">
                <a:solidFill>
                  <a:srgbClr val="003986"/>
                </a:solidFill>
              </a:rPr>
              <a:t>Росатом</a:t>
            </a:r>
            <a:r>
              <a:rPr lang="ru-RU" sz="3600" b="1" dirty="0" smtClean="0">
                <a:solidFill>
                  <a:srgbClr val="003986"/>
                </a:solidFill>
              </a:rPr>
              <a:t> – Корпорация знаний</a:t>
            </a:r>
            <a:endParaRPr lang="ru-RU" sz="3600" b="1" dirty="0">
              <a:solidFill>
                <a:srgbClr val="003986"/>
              </a:solidFill>
            </a:endParaRPr>
          </a:p>
        </p:txBody>
      </p:sp>
      <p:sp>
        <p:nvSpPr>
          <p:cNvPr id="17411" name="a--sw3tSuYwFh9d4syvsTVb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2286000" y="4429125"/>
            <a:ext cx="18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80008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39552" y="3356992"/>
            <a:ext cx="402185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3986"/>
                </a:solidFill>
              </a:rPr>
              <a:t>В.А.Першуков</a:t>
            </a:r>
            <a:endParaRPr lang="ru-RU" sz="2000" b="1" dirty="0" smtClean="0">
              <a:solidFill>
                <a:srgbClr val="00398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398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986"/>
                </a:solidFill>
              </a:rPr>
              <a:t>Заместитель генерального директора – директор Блока по управлению инновациями </a:t>
            </a:r>
            <a:r>
              <a:rPr lang="ru-RU" sz="2000" b="1" dirty="0" err="1" smtClean="0">
                <a:solidFill>
                  <a:srgbClr val="003986"/>
                </a:solidFill>
              </a:rPr>
              <a:t>Госкорпорации</a:t>
            </a:r>
            <a:r>
              <a:rPr lang="ru-RU" sz="2000" b="1" dirty="0" smtClean="0">
                <a:solidFill>
                  <a:srgbClr val="003986"/>
                </a:solidFill>
              </a:rPr>
              <a:t> «</a:t>
            </a:r>
            <a:r>
              <a:rPr lang="ru-RU" sz="2000" b="1" dirty="0" err="1" smtClean="0">
                <a:solidFill>
                  <a:srgbClr val="003986"/>
                </a:solidFill>
              </a:rPr>
              <a:t>Росатом</a:t>
            </a:r>
            <a:r>
              <a:rPr lang="ru-RU" sz="2000" b="1" dirty="0" smtClean="0">
                <a:solidFill>
                  <a:srgbClr val="003986"/>
                </a:solidFill>
              </a:rPr>
              <a:t>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398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986"/>
                </a:solidFill>
              </a:rPr>
              <a:t>ВУЗПРОМЭКСПО -2013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986"/>
                </a:solidFill>
              </a:rPr>
              <a:t>18.12.2013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3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71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"/>
          <p:cNvGrpSpPr/>
          <p:nvPr/>
        </p:nvGrpSpPr>
        <p:grpSpPr>
          <a:xfrm>
            <a:off x="3389072" y="2786058"/>
            <a:ext cx="1968746" cy="1141770"/>
            <a:chOff x="3428993" y="2708920"/>
            <a:chExt cx="1968746" cy="1141770"/>
          </a:xfrm>
        </p:grpSpPr>
        <p:pic>
          <p:nvPicPr>
            <p:cNvPr id="37" name="Picture 6" descr="http://im4-tub-ru.yandex.net/i?id=25786260-30-72&amp;n=2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3" y="2760467"/>
              <a:ext cx="1968746" cy="109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с одним скругленным углом 2"/>
            <p:cNvSpPr/>
            <p:nvPr/>
          </p:nvSpPr>
          <p:spPr>
            <a:xfrm>
              <a:off x="3578042" y="2708920"/>
              <a:ext cx="1708337" cy="205667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E87B3-46CC-4F72-8B72-BF624A9E489E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44" y="0"/>
            <a:ext cx="7832725" cy="9620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00327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</a:rPr>
              <a:t>Участие в глобальной инновационной системе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918939"/>
            <a:ext cx="21067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Зарубежные проекты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214282" y="1142984"/>
            <a:ext cx="318699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14142"/>
                </a:solidFill>
              </a:rPr>
              <a:t>ФАИР - ускорительный </a:t>
            </a:r>
            <a:r>
              <a:rPr lang="ru-RU" sz="1300" b="1" dirty="0" smtClean="0">
                <a:solidFill>
                  <a:srgbClr val="414142"/>
                </a:solidFill>
              </a:rPr>
              <a:t>комплекс для исследования </a:t>
            </a:r>
            <a:r>
              <a:rPr lang="ru-RU" sz="1300" b="1" dirty="0">
                <a:solidFill>
                  <a:srgbClr val="414142"/>
                </a:solidFill>
              </a:rPr>
              <a:t>тяжелых ионов                                                                                                            (Германия, </a:t>
            </a:r>
            <a:r>
              <a:rPr lang="ru-RU" sz="1300" b="1" dirty="0" smtClean="0">
                <a:solidFill>
                  <a:srgbClr val="414142"/>
                </a:solidFill>
              </a:rPr>
              <a:t>Дармштадт, 2011 - 2019)</a:t>
            </a:r>
            <a:endParaRPr lang="ru-RU" sz="1300" b="1" dirty="0">
              <a:solidFill>
                <a:srgbClr val="414142"/>
              </a:solidFill>
            </a:endParaRP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42" y="1142984"/>
            <a:ext cx="1565462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09672" y="1785926"/>
            <a:ext cx="5148146" cy="679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71450" indent="-171450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414142"/>
                </a:solidFill>
              </a:rPr>
              <a:t>9 стран – участников проекта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14142"/>
                </a:solidFill>
              </a:rPr>
              <a:t>17,5 % - вклад Российской Федерации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14142"/>
                </a:solidFill>
              </a:rPr>
              <a:t>4% - штат специалистов РФ</a:t>
            </a:r>
          </a:p>
          <a:p>
            <a:pPr marL="171450" indent="-171450" fontAlgn="base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rgbClr val="414142"/>
                </a:solidFill>
              </a:rPr>
              <a:t>Стоимость </a:t>
            </a:r>
            <a:r>
              <a:rPr lang="ru-RU" sz="1200" dirty="0">
                <a:solidFill>
                  <a:srgbClr val="414142"/>
                </a:solidFill>
              </a:rPr>
              <a:t>проекта – 1,07 млрд. евро</a:t>
            </a:r>
          </a:p>
          <a:p>
            <a:pPr marL="171450" indent="-171450" fontAlgn="base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srgbClr val="414142"/>
              </a:solidFill>
            </a:endParaRPr>
          </a:p>
          <a:p>
            <a:pPr fontAlgn="base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200" dirty="0">
              <a:solidFill>
                <a:srgbClr val="414142"/>
              </a:solidFill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14282" y="2936557"/>
            <a:ext cx="28535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414142"/>
                </a:solidFill>
              </a:rPr>
              <a:t>ИТЭР </a:t>
            </a:r>
            <a:r>
              <a:rPr lang="ru-RU" sz="1300" b="1" dirty="0" smtClean="0">
                <a:solidFill>
                  <a:srgbClr val="414142"/>
                </a:solidFill>
              </a:rPr>
              <a:t>– термоядерный реактор                            </a:t>
            </a:r>
            <a:r>
              <a:rPr lang="ru-RU" sz="1300" b="1" dirty="0">
                <a:solidFill>
                  <a:srgbClr val="414142"/>
                </a:solidFill>
              </a:rPr>
              <a:t>(Франция, </a:t>
            </a:r>
            <a:r>
              <a:rPr lang="ru-RU" sz="1300" b="1" dirty="0" err="1" smtClean="0">
                <a:solidFill>
                  <a:srgbClr val="414142"/>
                </a:solidFill>
              </a:rPr>
              <a:t>Кадараш</a:t>
            </a:r>
            <a:r>
              <a:rPr lang="ru-RU" sz="1300" b="1" dirty="0" smtClean="0">
                <a:solidFill>
                  <a:srgbClr val="414142"/>
                </a:solidFill>
              </a:rPr>
              <a:t>, 2007 - 2020)</a:t>
            </a:r>
            <a:endParaRPr lang="ru-RU" sz="1300" b="1" dirty="0">
              <a:solidFill>
                <a:srgbClr val="414142"/>
              </a:solidFill>
            </a:endParaRPr>
          </a:p>
        </p:txBody>
      </p:sp>
      <p:sp>
        <p:nvSpPr>
          <p:cNvPr id="31755" name="Прямоугольник 12"/>
          <p:cNvSpPr>
            <a:spLocks noChangeArrowheads="1"/>
          </p:cNvSpPr>
          <p:nvPr/>
        </p:nvSpPr>
        <p:spPr bwMode="auto">
          <a:xfrm>
            <a:off x="214282" y="3352804"/>
            <a:ext cx="303477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414142"/>
                </a:solidFill>
              </a:rPr>
              <a:t>7 стран – участников </a:t>
            </a:r>
            <a:r>
              <a:rPr lang="ru-RU" sz="1200" dirty="0" smtClean="0">
                <a:solidFill>
                  <a:srgbClr val="414142"/>
                </a:solidFill>
              </a:rPr>
              <a:t>проекта</a:t>
            </a:r>
            <a:endParaRPr lang="ru-RU" sz="1200" dirty="0">
              <a:solidFill>
                <a:srgbClr val="414142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14142"/>
                </a:solidFill>
              </a:rPr>
              <a:t>9,5 </a:t>
            </a:r>
            <a:r>
              <a:rPr lang="ru-RU" sz="1200" dirty="0">
                <a:solidFill>
                  <a:srgbClr val="414142"/>
                </a:solidFill>
              </a:rPr>
              <a:t>% - </a:t>
            </a:r>
            <a:r>
              <a:rPr lang="ru-RU" sz="1200" dirty="0" smtClean="0">
                <a:solidFill>
                  <a:srgbClr val="414142"/>
                </a:solidFill>
              </a:rPr>
              <a:t>вклад Российской Федерации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14142"/>
                </a:solidFill>
              </a:rPr>
              <a:t>6% - штат специалистов РФ</a:t>
            </a:r>
            <a:endParaRPr lang="ru-RU" sz="1200" dirty="0">
              <a:solidFill>
                <a:srgbClr val="414142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414142"/>
                </a:solidFill>
              </a:rPr>
              <a:t>Стоимость проекта – 15 млрд. евро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14282" y="4883845"/>
            <a:ext cx="3764597" cy="8925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414142"/>
                </a:solidFill>
              </a:rPr>
              <a:t>МБИР - многоцелевой исследовательский реактор на быстрых нейтронах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414142"/>
                </a:solidFill>
              </a:rPr>
              <a:t>(Россия, Димитровград, 2012 -  2019)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 smtClean="0">
              <a:solidFill>
                <a:srgbClr val="3E87BD">
                  <a:lumMod val="50000"/>
                </a:srgbClr>
              </a:solidFill>
            </a:endParaRPr>
          </a:p>
        </p:txBody>
      </p:sp>
      <p:pic>
        <p:nvPicPr>
          <p:cNvPr id="31758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922358"/>
            <a:ext cx="167656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Прямоугольник 4"/>
          <p:cNvSpPr>
            <a:spLocks noChangeArrowheads="1"/>
          </p:cNvSpPr>
          <p:nvPr/>
        </p:nvSpPr>
        <p:spPr bwMode="auto">
          <a:xfrm>
            <a:off x="214282" y="5557523"/>
            <a:ext cx="484471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414142"/>
                </a:solidFill>
              </a:rPr>
              <a:t>База для испытания новых видов топлива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414142"/>
                </a:solidFill>
              </a:rPr>
              <a:t>    и материалов для реакторов на быстрых нейтронах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>
                <a:solidFill>
                  <a:srgbClr val="414142"/>
                </a:solidFill>
              </a:rPr>
              <a:t>Стоимость проекта – 16,4 млрд. рублей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86380" y="1000108"/>
            <a:ext cx="3857619" cy="5357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621421"/>
            <a:ext cx="598458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u="sng" dirty="0">
                <a:solidFill>
                  <a:srgbClr val="002060"/>
                </a:solidFill>
              </a:rPr>
              <a:t>Международные проекты на территории Российской Федерации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86380" y="1093287"/>
            <a:ext cx="36433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4596D1">
                    <a:lumMod val="75000"/>
                  </a:srgbClr>
                </a:solidFill>
              </a:rPr>
              <a:t>Ускоритель с пучками ионов интенсивностью в 10</a:t>
            </a:r>
            <a:r>
              <a:rPr lang="ru-RU" sz="1300" b="1" baseline="30000" dirty="0" smtClean="0">
                <a:solidFill>
                  <a:srgbClr val="4596D1">
                    <a:lumMod val="75000"/>
                  </a:srgbClr>
                </a:solidFill>
              </a:rPr>
              <a:t>4</a:t>
            </a:r>
            <a:r>
              <a:rPr lang="ru-RU" sz="1300" b="1" dirty="0" smtClean="0">
                <a:solidFill>
                  <a:srgbClr val="4596D1">
                    <a:lumMod val="75000"/>
                  </a:srgbClr>
                </a:solidFill>
              </a:rPr>
              <a:t> раз больше существующих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данные о свойствах вещества при высоких концентрациях энергии и сверхвысоких давлениях для новой техники, </a:t>
            </a:r>
            <a:r>
              <a:rPr lang="ru-RU" sz="1300" b="1" i="1" dirty="0" err="1" smtClean="0">
                <a:solidFill>
                  <a:srgbClr val="4596D1">
                    <a:lumMod val="75000"/>
                  </a:srgbClr>
                </a:solidFill>
              </a:rPr>
              <a:t>вкл</a:t>
            </a: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. оружейный комплекс,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компьютерные методы обработки данных (</a:t>
            </a:r>
            <a:r>
              <a:rPr lang="en-US" sz="1300" b="1" i="1" dirty="0" smtClean="0">
                <a:solidFill>
                  <a:srgbClr val="4596D1">
                    <a:lumMod val="75000"/>
                  </a:srgbClr>
                </a:solidFill>
              </a:rPr>
              <a:t>GRID</a:t>
            </a: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)</a:t>
            </a: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9512" y="4068553"/>
            <a:ext cx="503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14142"/>
                </a:solidFill>
              </a:rPr>
              <a:t>Созданы высокотехнологичные производства </a:t>
            </a:r>
            <a:r>
              <a:rPr lang="ru-RU" sz="1200" dirty="0">
                <a:solidFill>
                  <a:srgbClr val="414142"/>
                </a:solidFill>
              </a:rPr>
              <a:t>в РФ для </a:t>
            </a:r>
            <a:r>
              <a:rPr lang="ru-RU" sz="1200" dirty="0" smtClean="0">
                <a:solidFill>
                  <a:srgbClr val="414142"/>
                </a:solidFill>
              </a:rPr>
              <a:t/>
            </a:r>
            <a:br>
              <a:rPr lang="ru-RU" sz="1200" dirty="0" smtClean="0">
                <a:solidFill>
                  <a:srgbClr val="414142"/>
                </a:solidFill>
              </a:rPr>
            </a:br>
            <a:r>
              <a:rPr lang="ru-RU" sz="1200" dirty="0" smtClean="0">
                <a:solidFill>
                  <a:srgbClr val="414142"/>
                </a:solidFill>
              </a:rPr>
              <a:t>нужд </a:t>
            </a:r>
            <a:r>
              <a:rPr lang="ru-RU" sz="1200" dirty="0">
                <a:solidFill>
                  <a:srgbClr val="414142"/>
                </a:solidFill>
              </a:rPr>
              <a:t>зарубежных заказчиков</a:t>
            </a:r>
            <a:r>
              <a:rPr lang="en-US" sz="1200" dirty="0">
                <a:solidFill>
                  <a:srgbClr val="414142"/>
                </a:solidFill>
              </a:rPr>
              <a:t> </a:t>
            </a:r>
            <a:r>
              <a:rPr lang="ru-RU" sz="1200" dirty="0">
                <a:solidFill>
                  <a:srgbClr val="414142"/>
                </a:solidFill>
              </a:rPr>
              <a:t>с прогнозируемой выручкой </a:t>
            </a:r>
            <a:r>
              <a:rPr lang="ru-RU" sz="1200" dirty="0" smtClean="0">
                <a:solidFill>
                  <a:srgbClr val="414142"/>
                </a:solidFill>
              </a:rPr>
              <a:t/>
            </a:r>
            <a:br>
              <a:rPr lang="ru-RU" sz="1200" dirty="0" smtClean="0">
                <a:solidFill>
                  <a:srgbClr val="414142"/>
                </a:solidFill>
              </a:rPr>
            </a:br>
            <a:r>
              <a:rPr lang="ru-RU" sz="1200" dirty="0" smtClean="0">
                <a:solidFill>
                  <a:srgbClr val="414142"/>
                </a:solidFill>
              </a:rPr>
              <a:t>до </a:t>
            </a:r>
            <a:r>
              <a:rPr lang="ru-RU" sz="1200" dirty="0">
                <a:solidFill>
                  <a:srgbClr val="414142"/>
                </a:solidFill>
              </a:rPr>
              <a:t>50 млн.евро/год 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6152397"/>
            <a:ext cx="3764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414142"/>
                </a:solidFill>
              </a:rPr>
              <a:t>Загрузка зарубежными заказами более 50 %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538707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414142"/>
                </a:solidFill>
              </a:rPr>
              <a:t>В 2012 году принято решение о размещении заказов </a:t>
            </a:r>
            <a:endParaRPr lang="ru-RU" sz="1200" dirty="0" smtClean="0">
              <a:solidFill>
                <a:srgbClr val="414142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14142"/>
                </a:solidFill>
              </a:rPr>
              <a:t>в Российской Федерации на </a:t>
            </a:r>
            <a:r>
              <a:rPr lang="ru-RU" sz="1200" dirty="0">
                <a:solidFill>
                  <a:srgbClr val="414142"/>
                </a:solidFill>
              </a:rPr>
              <a:t>60 млн.евро.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4936680"/>
            <a:ext cx="34189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Новая исследовательская база для быстрой энергетики</a:t>
            </a:r>
            <a:endParaRPr lang="en-US" sz="1300" b="1" i="1" dirty="0">
              <a:solidFill>
                <a:srgbClr val="4596D1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Превышает все работающие исследовательские реакторы</a:t>
            </a:r>
            <a:r>
              <a:rPr lang="en-US" sz="1300" b="1" i="1" dirty="0">
                <a:solidFill>
                  <a:srgbClr val="4596D1">
                    <a:lumMod val="75000"/>
                  </a:srgbClr>
                </a:solidFill>
              </a:rPr>
              <a:t>:</a:t>
            </a: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по мощности – 150 МВт</a:t>
            </a:r>
            <a:r>
              <a:rPr lang="en-US" sz="1300" b="1" i="1" dirty="0">
                <a:solidFill>
                  <a:srgbClr val="4596D1">
                    <a:lumMod val="75000"/>
                  </a:srgbClr>
                </a:solidFill>
              </a:rPr>
              <a:t>;</a:t>
            </a: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по нейтронному потоку  - </a:t>
            </a: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6*10</a:t>
            </a:r>
            <a:r>
              <a:rPr lang="ru-RU" sz="1300" b="1" i="1" baseline="30000" dirty="0" smtClean="0">
                <a:solidFill>
                  <a:srgbClr val="4596D1">
                    <a:lumMod val="75000"/>
                  </a:srgbClr>
                </a:solidFill>
              </a:rPr>
              <a:t>15</a:t>
            </a: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 4 теплоносителя (газ, вода, </a:t>
            </a:r>
            <a:r>
              <a:rPr lang="en-US" sz="1300" b="1" i="1" dirty="0">
                <a:solidFill>
                  <a:srgbClr val="4596D1">
                    <a:lumMod val="75000"/>
                  </a:srgbClr>
                </a:solidFill>
              </a:rPr>
              <a:t>Na</a:t>
            </a: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, </a:t>
            </a:r>
            <a:r>
              <a:rPr lang="en-US" sz="1300" b="1" i="1" dirty="0" err="1">
                <a:solidFill>
                  <a:srgbClr val="4596D1">
                    <a:lumMod val="75000"/>
                  </a:srgbClr>
                </a:solidFill>
              </a:rPr>
              <a:t>Pb</a:t>
            </a:r>
            <a:r>
              <a:rPr lang="ru-RU" sz="1300" b="1" i="1" dirty="0">
                <a:solidFill>
                  <a:srgbClr val="4596D1">
                    <a:lumMod val="75000"/>
                  </a:srgbClr>
                </a:solidFill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858016" y="1571612"/>
            <a:ext cx="285752" cy="1428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6380" y="3000372"/>
            <a:ext cx="34956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4596D1">
                    <a:lumMod val="75000"/>
                  </a:srgbClr>
                </a:solidFill>
              </a:rPr>
              <a:t>Создание технологической базы термоядерной энергетики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технологии промышленного выпуска сверхпроводников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создание мощных </a:t>
            </a:r>
            <a:r>
              <a:rPr lang="ru-RU" sz="1300" b="1" i="1" dirty="0" err="1" smtClean="0">
                <a:solidFill>
                  <a:srgbClr val="4596D1">
                    <a:lumMod val="75000"/>
                  </a:srgbClr>
                </a:solidFill>
              </a:rPr>
              <a:t>гиратронов</a:t>
            </a:r>
            <a:endParaRPr lang="ru-RU" sz="1300" b="1" i="1" dirty="0" smtClean="0">
              <a:solidFill>
                <a:srgbClr val="4596D1">
                  <a:lumMod val="75000"/>
                </a:srgb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4596D1">
                    <a:lumMod val="75000"/>
                  </a:srgbClr>
                </a:solidFill>
              </a:rPr>
              <a:t>электротехника нового поколения</a:t>
            </a:r>
            <a:endParaRPr lang="ru-RU" sz="1300" b="1" i="1" dirty="0">
              <a:solidFill>
                <a:srgbClr val="4596D1">
                  <a:lumMod val="75000"/>
                </a:srgb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786710" y="3286124"/>
            <a:ext cx="285752" cy="1428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07950" y="2986113"/>
            <a:ext cx="9001125" cy="0"/>
          </a:xfrm>
          <a:prstGeom prst="line">
            <a:avLst/>
          </a:prstGeom>
          <a:noFill/>
          <a:ln w="9525" cap="flat" cmpd="sng" algn="ctr">
            <a:solidFill>
              <a:srgbClr val="3E87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52920" y="4694561"/>
            <a:ext cx="9001125" cy="0"/>
          </a:xfrm>
          <a:prstGeom prst="line">
            <a:avLst/>
          </a:prstGeom>
          <a:noFill/>
          <a:ln w="9525" cap="flat" cmpd="sng" algn="ctr">
            <a:solidFill>
              <a:srgbClr val="3E87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4119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7777163" cy="962025"/>
          </a:xfrm>
        </p:spPr>
        <p:txBody>
          <a:bodyPr/>
          <a:lstStyle/>
          <a:p>
            <a:pPr defTabSz="912813" eaLnBrk="1" hangingPunct="1"/>
            <a:r>
              <a:rPr lang="en-US" smtClean="0">
                <a:solidFill>
                  <a:srgbClr val="000066"/>
                </a:solidFill>
              </a:rPr>
              <a:t/>
            </a:r>
            <a:br>
              <a:rPr lang="en-US" smtClean="0">
                <a:solidFill>
                  <a:srgbClr val="000066"/>
                </a:solidFill>
              </a:rPr>
            </a:br>
            <a:r>
              <a:rPr lang="ru-RU" smtClean="0"/>
              <a:t>Центр ядерной науки и технологий во Вьетнаме</a:t>
            </a:r>
            <a:r>
              <a:rPr lang="ru-RU" sz="3400" smtClean="0">
                <a:solidFill>
                  <a:srgbClr val="000066"/>
                </a:solidFill>
              </a:rPr>
              <a:t/>
            </a:r>
            <a:br>
              <a:rPr lang="ru-RU" sz="3400" smtClean="0">
                <a:solidFill>
                  <a:srgbClr val="000066"/>
                </a:solidFill>
              </a:rPr>
            </a:br>
            <a:endParaRPr lang="ru-RU" sz="1400" smtClean="0"/>
          </a:p>
        </p:txBody>
      </p:sp>
      <p:pic>
        <p:nvPicPr>
          <p:cNvPr id="9219" name="Рисунок 9" descr="перспектива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212976"/>
            <a:ext cx="18826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79388" y="974676"/>
            <a:ext cx="5040684" cy="331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pPr marL="95250" lvl="1" indent="-47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defRPr/>
            </a:pPr>
            <a:r>
              <a:rPr lang="ru-RU" sz="1400" dirty="0" smtClean="0"/>
              <a:t>Правительство Вьетнама </a:t>
            </a:r>
            <a:r>
              <a:rPr lang="ru-RU" sz="1400" b="1" dirty="0" smtClean="0"/>
              <a:t>одобрило площадки для размещения Центра</a:t>
            </a:r>
            <a:r>
              <a:rPr lang="ru-RU" sz="1400" dirty="0" smtClean="0"/>
              <a:t>, 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 smtClean="0"/>
              <a:t>Центр – на двух площадках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 smtClean="0"/>
              <a:t>сформирована </a:t>
            </a:r>
            <a:r>
              <a:rPr lang="ru-RU" sz="1400" dirty="0"/>
              <a:t>структура Центра;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/>
              <a:t>разработана научная программа, составлен перечень технологий, предполагаемых для реализации в Центре;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/>
              <a:t>разработан сетевой график создания Центра и его архитектурный </a:t>
            </a:r>
            <a:r>
              <a:rPr lang="ru-RU" sz="1400" dirty="0" smtClean="0"/>
              <a:t>облик.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 smtClean="0"/>
              <a:t>Идет согласование ТЗ ТЭО</a:t>
            </a:r>
          </a:p>
          <a:p>
            <a:pPr lvl="1" indent="169863">
              <a:lnSpc>
                <a:spcPct val="105000"/>
              </a:lnSpc>
              <a:spcBef>
                <a:spcPts val="600"/>
              </a:spcBef>
              <a:spcAft>
                <a:spcPts val="100"/>
              </a:spcAft>
              <a:buFontTx/>
              <a:buBlip>
                <a:blip r:embed="rId3"/>
              </a:buBlip>
              <a:defRPr/>
            </a:pPr>
            <a:r>
              <a:rPr lang="ru-RU" sz="1400" dirty="0" smtClean="0"/>
              <a:t>Переговоры о заключении межправительственного соглашения о предоставлении госкредита…</a:t>
            </a:r>
          </a:p>
        </p:txBody>
      </p:sp>
      <p:pic>
        <p:nvPicPr>
          <p:cNvPr id="9221" name="Рисунок 11" descr="перспектива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18443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Номер слайда 1"/>
          <p:cNvSpPr txBox="1">
            <a:spLocks noGrp="1"/>
          </p:cNvSpPr>
          <p:nvPr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r>
              <a:rPr lang="ru-RU" sz="2200" b="1" dirty="0">
                <a:solidFill>
                  <a:srgbClr val="003274"/>
                </a:solidFill>
              </a:rPr>
              <a:t>10</a:t>
            </a:r>
          </a:p>
        </p:txBody>
      </p:sp>
      <p:pic>
        <p:nvPicPr>
          <p:cNvPr id="7" name="Picture 12" descr="Рис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80728"/>
            <a:ext cx="3716631" cy="2140848"/>
          </a:xfrm>
          <a:prstGeom prst="rect">
            <a:avLst/>
          </a:prstGeom>
          <a:noFill/>
          <a:effectLst>
            <a:outerShdw dist="53882" dir="2700000" algn="ctr" rotWithShape="0">
              <a:srgbClr val="0000FF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4509120"/>
            <a:ext cx="689175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/>
              <a:t>Инфраструктура для развития Центра: </a:t>
            </a:r>
          </a:p>
          <a:p>
            <a:endParaRPr lang="ru-RU" sz="1400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err="1" smtClean="0"/>
              <a:t>Пилотная</a:t>
            </a:r>
            <a:r>
              <a:rPr lang="ru-RU" sz="1400" b="1" dirty="0" smtClean="0"/>
              <a:t> магистерская программа «Управление ядерной энергетической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установкой» в ТПУ  (на англ.языке) </a:t>
            </a:r>
          </a:p>
          <a:p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«Школа Пушкина» (программы русского языка)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81128"/>
            <a:ext cx="1102078" cy="10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Научно-образовательное сотрудничество  с вузами для реализации ключевых направлений инновационного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00A4D-1E42-44C0-82E8-F2CC935CF6B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052737"/>
            <a:ext cx="4248472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Инновационн</a:t>
            </a:r>
            <a:r>
              <a:rPr lang="ru-RU" sz="1400" b="1" kern="0" dirty="0" err="1" smtClean="0"/>
              <a:t>ая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Программа развития 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Госкорпорации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Росатом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	</a:t>
            </a:r>
          </a:p>
          <a:p>
            <a:pPr marL="180975" marR="0" lvl="0" indent="-180975" algn="ctr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НИОКР с вузами, млн.руб.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437112"/>
            <a:ext cx="842493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pPr algn="ctr"/>
            <a:r>
              <a:rPr lang="ru-RU" sz="1400" b="1" dirty="0" smtClean="0"/>
              <a:t>Основные инструменты развития сотрудничества: </a:t>
            </a:r>
          </a:p>
          <a:p>
            <a:endParaRPr lang="ru-RU" sz="1400" b="1" dirty="0" smtClean="0"/>
          </a:p>
          <a:p>
            <a:pPr marL="892175" indent="180975">
              <a:buFont typeface="Arial" pitchFamily="34" charset="0"/>
              <a:buChar char="•"/>
            </a:pPr>
            <a:r>
              <a:rPr lang="ru-RU" sz="1400" b="1" dirty="0" err="1" smtClean="0"/>
              <a:t>Он-лайн</a:t>
            </a:r>
            <a:r>
              <a:rPr lang="ru-RU" sz="1400" b="1" dirty="0" smtClean="0"/>
              <a:t> площадка совместных исследований </a:t>
            </a:r>
            <a:r>
              <a:rPr lang="en-US" sz="1400" b="1" dirty="0" smtClean="0">
                <a:hlinkClick r:id="rId2"/>
              </a:rPr>
              <a:t>http://innovniokr.mephi.ru/</a:t>
            </a:r>
            <a:endParaRPr lang="ru-RU" sz="1400" b="1" dirty="0" smtClean="0"/>
          </a:p>
          <a:p>
            <a:pPr marL="892175" indent="180975">
              <a:buFont typeface="Arial" pitchFamily="34" charset="0"/>
              <a:buChar char="•"/>
            </a:pPr>
            <a:r>
              <a:rPr lang="ru-RU" sz="1400" b="1" dirty="0" smtClean="0"/>
              <a:t>Программа управления технологическими инновациями (</a:t>
            </a:r>
            <a:r>
              <a:rPr lang="ru-RU" sz="1400" b="1" dirty="0" err="1" smtClean="0"/>
              <a:t>Росатом-Сколково</a:t>
            </a:r>
            <a:r>
              <a:rPr lang="ru-RU" sz="1400" b="1" dirty="0" smtClean="0"/>
              <a:t>) </a:t>
            </a:r>
          </a:p>
          <a:p>
            <a:pPr marL="892175" indent="180975">
              <a:buFont typeface="Arial" pitchFamily="34" charset="0"/>
              <a:buChar char="•"/>
            </a:pPr>
            <a:r>
              <a:rPr lang="ru-RU" sz="1400" b="1" dirty="0" smtClean="0"/>
              <a:t>Высшая Школа Физики ГК </a:t>
            </a:r>
            <a:r>
              <a:rPr lang="ru-RU" sz="1400" b="1" dirty="0" err="1" smtClean="0"/>
              <a:t>Росатом</a:t>
            </a:r>
            <a:endParaRPr lang="ru-RU" sz="1400" b="1" dirty="0" smtClean="0"/>
          </a:p>
          <a:p>
            <a:pPr marL="892175" indent="180975">
              <a:buFont typeface="Arial" pitchFamily="34" charset="0"/>
              <a:buChar char="•"/>
            </a:pPr>
            <a:r>
              <a:rPr lang="ru-RU" sz="1400" b="1" dirty="0" err="1" smtClean="0"/>
              <a:t>Форсаж</a:t>
            </a:r>
            <a:r>
              <a:rPr lang="ru-RU" sz="1400" b="1" dirty="0" smtClean="0"/>
              <a:t> , Инновационный лидер</a:t>
            </a:r>
          </a:p>
          <a:p>
            <a:pPr marL="892175" indent="180975">
              <a:buFont typeface="Arial" pitchFamily="34" charset="0"/>
              <a:buChar char="•"/>
            </a:pPr>
            <a:r>
              <a:rPr lang="ru-RU" sz="1400" b="1" dirty="0" smtClean="0"/>
              <a:t>Компьютерный симулятор «Управление </a:t>
            </a:r>
            <a:r>
              <a:rPr lang="en-US" sz="1400" b="1" dirty="0" smtClean="0"/>
              <a:t>R&amp;D </a:t>
            </a:r>
            <a:r>
              <a:rPr lang="ru-RU" sz="1400" b="1" dirty="0" smtClean="0"/>
              <a:t>и инновационная политика ГК «</a:t>
            </a:r>
            <a:r>
              <a:rPr lang="ru-RU" sz="1400" b="1" dirty="0" err="1" smtClean="0"/>
              <a:t>Росатом</a:t>
            </a:r>
            <a:r>
              <a:rPr lang="ru-RU" sz="1400" b="1" dirty="0" smtClean="0"/>
              <a:t>»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 algn="ctr"/>
            <a:endParaRPr lang="ru-RU" sz="14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499992" y="1052736"/>
            <a:ext cx="4464050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606060"/>
                </a:solidFill>
                <a:latin typeface="Arial Black" pitchFamily="34" charset="0"/>
              </a:rPr>
              <a:t>Создан Консорциум опорных вузов </a:t>
            </a:r>
            <a:r>
              <a:rPr lang="ru-RU" sz="1400" dirty="0" err="1" smtClean="0">
                <a:solidFill>
                  <a:srgbClr val="606060"/>
                </a:solidFill>
                <a:latin typeface="Arial Black" pitchFamily="34" charset="0"/>
              </a:rPr>
              <a:t>Госкорпорации</a:t>
            </a:r>
            <a:r>
              <a:rPr lang="ru-RU" sz="1400" dirty="0" smtClean="0">
                <a:solidFill>
                  <a:srgbClr val="606060"/>
                </a:solidFill>
                <a:latin typeface="Arial Black" pitchFamily="34" charset="0"/>
              </a:rPr>
              <a:t> «</a:t>
            </a:r>
            <a:r>
              <a:rPr lang="ru-RU" sz="1400" dirty="0" err="1" smtClean="0">
                <a:solidFill>
                  <a:srgbClr val="606060"/>
                </a:solidFill>
                <a:latin typeface="Arial Black" pitchFamily="34" charset="0"/>
              </a:rPr>
              <a:t>Росатом</a:t>
            </a:r>
            <a:r>
              <a:rPr lang="ru-RU" sz="1400" dirty="0" smtClean="0">
                <a:solidFill>
                  <a:srgbClr val="606060"/>
                </a:solidFill>
                <a:latin typeface="Arial Black" pitchFamily="34" charset="0"/>
              </a:rPr>
              <a:t>» </a:t>
            </a:r>
          </a:p>
          <a:p>
            <a:pPr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14</a:t>
            </a:r>
            <a:r>
              <a:rPr lang="ru-RU" sz="1200" dirty="0">
                <a:solidFill>
                  <a:schemeClr val="tx1"/>
                </a:solidFill>
              </a:rPr>
              <a:t> ведущих университетов России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Более </a:t>
            </a:r>
            <a:r>
              <a:rPr lang="ru-RU" sz="1200" b="1" dirty="0">
                <a:solidFill>
                  <a:schemeClr val="tx1"/>
                </a:solidFill>
              </a:rPr>
              <a:t>150 тыс. </a:t>
            </a:r>
            <a:r>
              <a:rPr lang="ru-RU" sz="1200" dirty="0">
                <a:solidFill>
                  <a:schemeClr val="tx1"/>
                </a:solidFill>
              </a:rPr>
              <a:t>студентов и </a:t>
            </a:r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ru-RU" sz="1200" dirty="0">
                <a:solidFill>
                  <a:schemeClr val="tx1"/>
                </a:solidFill>
              </a:rPr>
              <a:t>0 тыс. преподавателей в 23 городах 19 субъектов РФ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</a:rPr>
              <a:t>56 </a:t>
            </a:r>
            <a:r>
              <a:rPr lang="ru-RU" sz="1200" dirty="0">
                <a:solidFill>
                  <a:schemeClr val="tx1"/>
                </a:solidFill>
              </a:rPr>
              <a:t>НОЦ и лабораторий с предприятиями отрасли</a:t>
            </a:r>
          </a:p>
          <a:p>
            <a:pPr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</a:rPr>
              <a:t>Корпоративный заказ на подготовку молодых специалистов для </a:t>
            </a:r>
            <a:r>
              <a:rPr lang="en-US" sz="1200" b="1" dirty="0">
                <a:solidFill>
                  <a:schemeClr val="tx1"/>
                </a:solidFill>
              </a:rPr>
              <a:t>R&amp;D</a:t>
            </a:r>
            <a:r>
              <a:rPr lang="ru-RU" sz="1200" b="1" dirty="0">
                <a:solidFill>
                  <a:schemeClr val="tx1"/>
                </a:solidFill>
              </a:rPr>
              <a:t> в 2011-2015 гг.: 2500 чел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844824"/>
          <a:ext cx="4067944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0671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9F820-92D2-4728-9D6E-8BC884AC951B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err="1" smtClean="0"/>
              <a:t>Пилотный</a:t>
            </a:r>
            <a:r>
              <a:rPr lang="ru-RU" dirty="0" smtClean="0"/>
              <a:t> проект : открытая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</a:t>
            </a:r>
            <a:r>
              <a:rPr lang="ru-RU" dirty="0" smtClean="0"/>
              <a:t> площадка для развития совместных исследований 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843808" cy="17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5536" y="1124744"/>
            <a:ext cx="8496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on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-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line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площадка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+mn-cs"/>
                <a:hlinkClick r:id="rId5"/>
              </a:rPr>
              <a:t>http://innovniokr.mephi.ru/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информационный ресурс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для ф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ормирования спроса и предложения  на исследования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graphicFrame>
        <p:nvGraphicFramePr>
          <p:cNvPr id="9" name="Group 298"/>
          <p:cNvGraphicFramePr>
            <a:graphicFrameLocks noGrp="1"/>
          </p:cNvGraphicFramePr>
          <p:nvPr>
            <p:ph sz="half" idx="4294967295"/>
          </p:nvPr>
        </p:nvGraphicFramePr>
        <p:xfrm>
          <a:off x="6444208" y="1628800"/>
          <a:ext cx="2520280" cy="4741164"/>
        </p:xfrm>
        <a:graphic>
          <a:graphicData uri="http://schemas.openxmlformats.org/drawingml/2006/table">
            <a:tbl>
              <a:tblPr/>
              <a:tblGrid>
                <a:gridCol w="1727713"/>
                <a:gridCol w="792567"/>
              </a:tblGrid>
              <a:tr h="39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Направления НИОКР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Кол-во заявок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Энергетическое машиностроение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Добыча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Конверсия и обогащение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Фабрикация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Обращение с ОЯТ и РАО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Эксплуатация АЭС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Сооружение АЭС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Генерация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Безопасность ядерных технологий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Вывод из эксплуатации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Радтехнологии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Приоритетные проекты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Другое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31840" y="1844824"/>
            <a:ext cx="3096344" cy="4555093"/>
          </a:xfrm>
          <a:prstGeom prst="rect">
            <a:avLst/>
          </a:prstGeom>
          <a:solidFill>
            <a:schemeClr val="accent3">
              <a:lumMod val="7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Участники: 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профильные специалисты вузов, отраслевых и иных организаций</a:t>
            </a:r>
          </a:p>
          <a:p>
            <a:pPr>
              <a:defRPr/>
            </a:pPr>
            <a:endParaRPr lang="ru-RU" sz="1400" b="1" dirty="0" smtClean="0">
              <a:latin typeface="Arial" charset="0"/>
            </a:endParaRPr>
          </a:p>
          <a:p>
            <a:pPr>
              <a:defRPr/>
            </a:pPr>
            <a:r>
              <a:rPr lang="ru-RU" sz="1400" b="1" dirty="0" smtClean="0">
                <a:latin typeface="Arial" charset="0"/>
              </a:rPr>
              <a:t>Эксперты</a:t>
            </a:r>
            <a:r>
              <a:rPr lang="en-US" sz="1400" b="1" dirty="0" smtClean="0">
                <a:latin typeface="Arial" charset="0"/>
              </a:rPr>
              <a:t> on</a:t>
            </a:r>
            <a:r>
              <a:rPr lang="ru-RU" sz="1400" b="1" dirty="0" smtClean="0">
                <a:latin typeface="Arial" charset="0"/>
              </a:rPr>
              <a:t>-</a:t>
            </a:r>
            <a:r>
              <a:rPr lang="en-US" sz="1400" b="1" dirty="0" smtClean="0">
                <a:latin typeface="Arial" charset="0"/>
              </a:rPr>
              <a:t>line</a:t>
            </a:r>
            <a:r>
              <a:rPr lang="ru-RU" sz="1400" b="1" dirty="0" smtClean="0">
                <a:latin typeface="Arial" charset="0"/>
              </a:rPr>
              <a:t> площадки: </a:t>
            </a:r>
            <a:endParaRPr lang="en-US" sz="1400" b="1" dirty="0" smtClean="0">
              <a:latin typeface="Arial" charset="0"/>
            </a:endParaRP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представители дивизионов, НТС ГК, отраслевых организаций,  вузов</a:t>
            </a:r>
          </a:p>
          <a:p>
            <a:pPr>
              <a:defRPr/>
            </a:pPr>
            <a:endParaRPr lang="ru-RU" sz="1400" b="1" dirty="0" smtClean="0">
              <a:latin typeface="Arial" charset="0"/>
            </a:endParaRPr>
          </a:p>
          <a:p>
            <a:pPr indent="1073150">
              <a:defRPr/>
            </a:pPr>
            <a:r>
              <a:rPr lang="ru-RU" sz="1200" b="1" dirty="0" smtClean="0">
                <a:latin typeface="Arial" charset="0"/>
              </a:rPr>
              <a:t>Статистика 2013 г.:</a:t>
            </a:r>
          </a:p>
          <a:p>
            <a:pPr marL="1073150">
              <a:buFont typeface="Arial" pitchFamily="34" charset="0"/>
              <a:buChar char="•"/>
              <a:defRPr/>
            </a:pPr>
            <a:r>
              <a:rPr lang="ru-RU" sz="1200" dirty="0" smtClean="0"/>
              <a:t>603 </a:t>
            </a:r>
            <a:r>
              <a:rPr lang="ru-RU" sz="1200" dirty="0"/>
              <a:t>заявки на тематики </a:t>
            </a:r>
            <a:r>
              <a:rPr lang="ru-RU" sz="1200" dirty="0" smtClean="0"/>
              <a:t>НИОКР</a:t>
            </a:r>
            <a:endParaRPr lang="ru-RU" sz="1600" dirty="0"/>
          </a:p>
          <a:p>
            <a:pPr marL="1073150">
              <a:buFont typeface="Arial" pitchFamily="34" charset="0"/>
              <a:buChar char="•"/>
              <a:defRPr/>
            </a:pPr>
            <a:r>
              <a:rPr lang="ru-RU" sz="1200" dirty="0" smtClean="0"/>
              <a:t>30 </a:t>
            </a:r>
            <a:r>
              <a:rPr lang="ru-RU" sz="1200" dirty="0"/>
              <a:t>вузов </a:t>
            </a:r>
            <a:endParaRPr lang="ru-RU" sz="1200" dirty="0" smtClean="0"/>
          </a:p>
          <a:p>
            <a:pPr marL="1073150">
              <a:buFont typeface="Arial" pitchFamily="34" charset="0"/>
              <a:buChar char="•"/>
              <a:defRPr/>
            </a:pPr>
            <a:r>
              <a:rPr lang="ru-RU" sz="1200" dirty="0" smtClean="0"/>
              <a:t>40 организаций</a:t>
            </a:r>
          </a:p>
          <a:p>
            <a:pPr marL="1073150">
              <a:buFont typeface="Arial" pitchFamily="34" charset="0"/>
              <a:buChar char="•"/>
              <a:defRPr/>
            </a:pPr>
            <a:r>
              <a:rPr lang="ru-RU" sz="1200" dirty="0" smtClean="0"/>
              <a:t>104 </a:t>
            </a:r>
            <a:r>
              <a:rPr lang="ru-RU" sz="1200" dirty="0"/>
              <a:t>эксперта</a:t>
            </a:r>
            <a:r>
              <a:rPr lang="ru-RU" sz="1600" dirty="0"/>
              <a:t> </a:t>
            </a:r>
            <a:endParaRPr lang="ru-RU" dirty="0" smtClean="0"/>
          </a:p>
          <a:p>
            <a:pPr>
              <a:defRPr/>
            </a:pPr>
            <a:endParaRPr lang="ru-RU" sz="1400" b="1" dirty="0" smtClean="0">
              <a:latin typeface="Arial" charset="0"/>
            </a:endParaRPr>
          </a:p>
          <a:p>
            <a:r>
              <a:rPr lang="ru-RU" sz="1400" b="1" dirty="0" smtClean="0">
                <a:latin typeface="Arial" charset="0"/>
              </a:rPr>
              <a:t>Результаты-2013 г.</a:t>
            </a:r>
            <a:r>
              <a:rPr lang="ru-RU" sz="1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Перечень приоритетных тематик</a:t>
            </a:r>
            <a:r>
              <a:rPr lang="en-US" sz="1400" b="1" dirty="0" smtClean="0"/>
              <a:t> (</a:t>
            </a:r>
            <a:r>
              <a:rPr lang="ru-RU" sz="1400" b="1" dirty="0" smtClean="0"/>
              <a:t>банк тематик)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Каталог заявок на НИОКР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717032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Критерии оценки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4514" name="Diagram 289"/>
          <p:cNvGraphicFramePr>
            <a:graphicFrameLocks/>
          </p:cNvGraphicFramePr>
          <p:nvPr/>
        </p:nvGraphicFramePr>
        <p:xfrm>
          <a:off x="323850" y="4077295"/>
          <a:ext cx="2519363" cy="2232025"/>
        </p:xfrm>
        <a:graphic>
          <a:graphicData uri="http://schemas.openxmlformats.org/drawingml/2006/compatibility">
            <com:legacyDrawing xmlns:com="http://schemas.openxmlformats.org/drawingml/2006/compatibility" spid="_x0000_s6451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C6944-4E79-4866-B984-D925DDAE312C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764704"/>
            <a:ext cx="1152252" cy="1223789"/>
            <a:chOff x="289" y="1361"/>
            <a:chExt cx="1595" cy="1694"/>
          </a:xfrm>
        </p:grpSpPr>
        <p:pic>
          <p:nvPicPr>
            <p:cNvPr id="11324" name="Picture 3" descr="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" y="1361"/>
              <a:ext cx="1595" cy="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579" y="1833"/>
              <a:ext cx="996" cy="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accent2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Модели </a:t>
              </a:r>
            </a:p>
          </p:txBody>
        </p:sp>
      </p:grp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Формирование заказа на </a:t>
            </a:r>
            <a:r>
              <a:rPr lang="en-US" dirty="0" smtClean="0"/>
              <a:t>R&amp;D </a:t>
            </a:r>
            <a:r>
              <a:rPr lang="ru-RU" dirty="0" smtClean="0"/>
              <a:t>университетам (синергия сотрудничества)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35150" y="764704"/>
            <a:ext cx="1165702" cy="1260158"/>
            <a:chOff x="289" y="1361"/>
            <a:chExt cx="1595" cy="1694"/>
          </a:xfrm>
        </p:grpSpPr>
        <p:pic>
          <p:nvPicPr>
            <p:cNvPr id="11322" name="Picture 13" descr="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" y="1361"/>
              <a:ext cx="1595" cy="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579" y="1833"/>
              <a:ext cx="996" cy="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accent2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Экспери-мент</a:t>
              </a:r>
              <a:r>
                <a:rPr lang="ru-RU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22323" y="728682"/>
            <a:ext cx="1165701" cy="1260158"/>
            <a:chOff x="289" y="1361"/>
            <a:chExt cx="1595" cy="1694"/>
          </a:xfrm>
        </p:grpSpPr>
        <p:pic>
          <p:nvPicPr>
            <p:cNvPr id="11320" name="Picture 16" descr="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" y="1361"/>
              <a:ext cx="1595" cy="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579" y="1833"/>
              <a:ext cx="996" cy="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accent2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Устрой-ства</a:t>
              </a:r>
              <a:endParaRPr lang="ru-RU" sz="1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364163" y="728682"/>
            <a:ext cx="1165701" cy="1260158"/>
            <a:chOff x="289" y="1361"/>
            <a:chExt cx="1595" cy="1694"/>
          </a:xfrm>
        </p:grpSpPr>
        <p:pic>
          <p:nvPicPr>
            <p:cNvPr id="11318" name="Picture 19" descr="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" y="1361"/>
              <a:ext cx="1595" cy="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579" y="1833"/>
              <a:ext cx="996" cy="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accent2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СУЗ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164388" y="764704"/>
            <a:ext cx="1165701" cy="1260158"/>
            <a:chOff x="289" y="1361"/>
            <a:chExt cx="1595" cy="1694"/>
          </a:xfrm>
        </p:grpSpPr>
        <p:pic>
          <p:nvPicPr>
            <p:cNvPr id="11316" name="Picture 22" descr="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" y="1361"/>
              <a:ext cx="1595" cy="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579" y="1833"/>
              <a:ext cx="996" cy="7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accent2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Аналитика</a:t>
              </a:r>
            </a:p>
          </p:txBody>
        </p:sp>
      </p:grpSp>
      <p:sp>
        <p:nvSpPr>
          <p:cNvPr id="11311" name="AutoShape 82"/>
          <p:cNvSpPr>
            <a:spLocks noChangeArrowheads="1"/>
          </p:cNvSpPr>
          <p:nvPr/>
        </p:nvSpPr>
        <p:spPr bwMode="auto">
          <a:xfrm>
            <a:off x="539552" y="1844824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2" name="AutoShape 83"/>
          <p:cNvSpPr>
            <a:spLocks noChangeArrowheads="1"/>
          </p:cNvSpPr>
          <p:nvPr/>
        </p:nvSpPr>
        <p:spPr bwMode="auto">
          <a:xfrm>
            <a:off x="2195736" y="1844824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3" name="AutoShape 84"/>
          <p:cNvSpPr>
            <a:spLocks noChangeArrowheads="1"/>
          </p:cNvSpPr>
          <p:nvPr/>
        </p:nvSpPr>
        <p:spPr bwMode="auto">
          <a:xfrm>
            <a:off x="4014217" y="1844824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AutoShape 85"/>
          <p:cNvSpPr>
            <a:spLocks noChangeArrowheads="1"/>
          </p:cNvSpPr>
          <p:nvPr/>
        </p:nvSpPr>
        <p:spPr bwMode="auto">
          <a:xfrm>
            <a:off x="5724128" y="1844502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5" name="AutoShape 86"/>
          <p:cNvSpPr>
            <a:spLocks noChangeArrowheads="1"/>
          </p:cNvSpPr>
          <p:nvPr/>
        </p:nvSpPr>
        <p:spPr bwMode="auto">
          <a:xfrm>
            <a:off x="7524328" y="1844824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6" name="Group 81"/>
          <p:cNvGraphicFramePr>
            <a:graphicFrameLocks/>
          </p:cNvGraphicFramePr>
          <p:nvPr/>
        </p:nvGraphicFramePr>
        <p:xfrm>
          <a:off x="251520" y="2204865"/>
          <a:ext cx="8497887" cy="2759711"/>
        </p:xfrm>
        <a:graphic>
          <a:graphicData uri="http://schemas.openxmlformats.org/drawingml/2006/table">
            <a:tbl>
              <a:tblPr/>
              <a:tblGrid>
                <a:gridCol w="1700212"/>
                <a:gridCol w="1698625"/>
                <a:gridCol w="1701800"/>
                <a:gridCol w="1697038"/>
                <a:gridCol w="1700212"/>
              </a:tblGrid>
              <a:tr h="477080"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Моделирование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0DBEF"/>
                        </a:gs>
                        <a:gs pos="100000">
                          <a:srgbClr val="E9F2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Экспериментальные исследования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0DBEF"/>
                        </a:gs>
                        <a:gs pos="100000">
                          <a:srgbClr val="E9F2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Малые устройства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0DBEF"/>
                        </a:gs>
                        <a:gs pos="100000">
                          <a:srgbClr val="E9F2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Вклад в СУЗ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0DBEF"/>
                        </a:gs>
                        <a:gs pos="100000">
                          <a:srgbClr val="E9F2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Концептуальные исследования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0DBEF"/>
                        </a:gs>
                        <a:gs pos="100000">
                          <a:srgbClr val="E9F2FA"/>
                        </a:gs>
                      </a:gsLst>
                      <a:lin ang="5400000" scaled="1"/>
                    </a:gradFill>
                  </a:tcPr>
                </a:tc>
              </a:tr>
              <a:tr h="562509"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программ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Собственные стенды/установки  мирового уровня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Детекторы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Базы данных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Форсайт-исследования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2509"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Верификация программ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Экспериментальные установки малого класса (гибкие)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Приборы контроля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Учебно-методические материалы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Аналитика развития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509"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Методики, модели, алгоритмы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Обработка данных, полученных в других лабораториях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Программное обеспечение к устройствам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Монографии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Концепции развития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99689"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автоматизации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ctr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Тренажеры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Информационные системы 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-360363" algn="l" defTabSz="1006475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152241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 запасов и др.</a:t>
                      </a:r>
                    </a:p>
                  </a:txBody>
                  <a:tcPr marL="91394" marR="91394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35496" y="5373216"/>
            <a:ext cx="1224136" cy="1080120"/>
          </a:xfrm>
          <a:prstGeom prst="roundRect">
            <a:avLst/>
          </a:prstGeom>
          <a:solidFill>
            <a:srgbClr val="99FFCC">
              <a:alpha val="41961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Управляемый </a:t>
            </a:r>
            <a:r>
              <a:rPr lang="ru-RU" sz="1100" dirty="0" err="1" smtClean="0">
                <a:solidFill>
                  <a:schemeClr val="tx1"/>
                </a:solidFill>
              </a:rPr>
              <a:t>термоядер-ный</a:t>
            </a:r>
            <a:r>
              <a:rPr lang="ru-RU" sz="1100" dirty="0" smtClean="0">
                <a:solidFill>
                  <a:schemeClr val="tx1"/>
                </a:solidFill>
              </a:rPr>
              <a:t> синтез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373216"/>
            <a:ext cx="1224136" cy="1080120"/>
          </a:xfrm>
          <a:prstGeom prst="roundRect">
            <a:avLst/>
          </a:prstGeom>
          <a:solidFill>
            <a:srgbClr val="FFFF99">
              <a:alpha val="6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ЗЯТЦ на БН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27784" y="5373216"/>
            <a:ext cx="1224136" cy="1080120"/>
          </a:xfrm>
          <a:prstGeom prst="roundRect">
            <a:avLst/>
          </a:prstGeom>
          <a:solidFill>
            <a:srgbClr val="CCECFF">
              <a:alpha val="50196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Радиацион-ные</a:t>
            </a:r>
            <a:r>
              <a:rPr lang="ru-RU" sz="1100" dirty="0" smtClean="0">
                <a:solidFill>
                  <a:schemeClr val="tx1"/>
                </a:solidFill>
              </a:rPr>
              <a:t> технологии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23928" y="5373216"/>
            <a:ext cx="1224136" cy="1080120"/>
          </a:xfrm>
          <a:prstGeom prst="roundRect">
            <a:avLst/>
          </a:prstGeom>
          <a:solidFill>
            <a:srgbClr val="FF9900">
              <a:alpha val="3098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Националь-ная</a:t>
            </a:r>
            <a:r>
              <a:rPr lang="ru-RU" sz="1100" dirty="0" smtClean="0">
                <a:solidFill>
                  <a:schemeClr val="tx1"/>
                </a:solidFill>
              </a:rPr>
              <a:t>  </a:t>
            </a:r>
            <a:r>
              <a:rPr lang="en-US" sz="1100" dirty="0" smtClean="0">
                <a:solidFill>
                  <a:schemeClr val="tx1"/>
                </a:solidFill>
              </a:rPr>
              <a:t>IT </a:t>
            </a:r>
            <a:r>
              <a:rPr lang="ru-RU" sz="1100" dirty="0" smtClean="0">
                <a:solidFill>
                  <a:schemeClr val="tx1"/>
                </a:solidFill>
              </a:rPr>
              <a:t>платформа</a:t>
            </a:r>
          </a:p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20072" y="5373216"/>
            <a:ext cx="1224136" cy="1080120"/>
          </a:xfrm>
          <a:prstGeom prst="roundRect">
            <a:avLst/>
          </a:prstGeom>
          <a:solidFill>
            <a:srgbClr val="FF7C80">
              <a:alpha val="36863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Композицион-ные</a:t>
            </a:r>
            <a:r>
              <a:rPr lang="ru-RU" sz="1100" dirty="0" smtClean="0">
                <a:solidFill>
                  <a:schemeClr val="tx1"/>
                </a:solidFill>
              </a:rPr>
              <a:t> материалы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16216" y="5373216"/>
            <a:ext cx="1224136" cy="1080120"/>
          </a:xfrm>
          <a:prstGeom prst="roundRect">
            <a:avLst/>
          </a:prstGeom>
          <a:solidFill>
            <a:srgbClr val="D60093">
              <a:alpha val="509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Лазерные, оптические технологии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12360" y="5373216"/>
            <a:ext cx="1224136" cy="1080120"/>
          </a:xfrm>
          <a:prstGeom prst="roundRect">
            <a:avLst/>
          </a:prstGeom>
          <a:solidFill>
            <a:srgbClr val="6699FF">
              <a:alpha val="25882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Суперкомпьютерная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платформа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5013176"/>
            <a:ext cx="286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Технологические платформы 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RosAtom_logo_r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284984"/>
            <a:ext cx="20716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49" y="3798242"/>
            <a:ext cx="1828801" cy="1373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Grp="1" noChangeArrowheads="1"/>
          </p:cNvSpPr>
          <p:nvPr>
            <p:ph type="title"/>
          </p:nvPr>
        </p:nvSpPr>
        <p:spPr>
          <a:xfrm>
            <a:off x="253952" y="0"/>
            <a:ext cx="7632700" cy="962025"/>
          </a:xfrm>
        </p:spPr>
        <p:txBody>
          <a:bodyPr/>
          <a:lstStyle/>
          <a:p>
            <a:r>
              <a:rPr lang="ru-RU" dirty="0" smtClean="0"/>
              <a:t>Программа управления технологическими инновациями (</a:t>
            </a:r>
            <a:r>
              <a:rPr lang="ru-RU" dirty="0" err="1" smtClean="0"/>
              <a:t>Росатом-Сколково</a:t>
            </a:r>
            <a:r>
              <a:rPr lang="ru-RU" dirty="0" smtClean="0"/>
              <a:t>)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60732" y="3476982"/>
            <a:ext cx="87153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5" y="4999484"/>
            <a:ext cx="1785938" cy="357187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rgbClr val="59A9E5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28600" indent="-22860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>
                <a:solidFill>
                  <a:srgbClr val="FFFFFF"/>
                </a:solidFill>
              </a:rPr>
              <a:t>Стратегия развития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143250" y="5880695"/>
            <a:ext cx="928688" cy="428625"/>
            <a:chOff x="2290" y="3430"/>
            <a:chExt cx="1086" cy="542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290" y="3430"/>
              <a:ext cx="315" cy="497"/>
              <a:chOff x="2290" y="3430"/>
              <a:chExt cx="315" cy="497"/>
            </a:xfrm>
          </p:grpSpPr>
          <p:sp>
            <p:nvSpPr>
              <p:cNvPr id="24619" name="Freeform 28"/>
              <p:cNvSpPr>
                <a:spLocks/>
              </p:cNvSpPr>
              <p:nvPr/>
            </p:nvSpPr>
            <p:spPr bwMode="auto">
              <a:xfrm>
                <a:off x="2426" y="3430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  <p:sp>
            <p:nvSpPr>
              <p:cNvPr id="24620" name="Freeform 29"/>
              <p:cNvSpPr>
                <a:spLocks/>
              </p:cNvSpPr>
              <p:nvPr/>
            </p:nvSpPr>
            <p:spPr bwMode="auto">
              <a:xfrm>
                <a:off x="2290" y="3521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517" y="3475"/>
              <a:ext cx="451" cy="497"/>
              <a:chOff x="2154" y="3430"/>
              <a:chExt cx="451" cy="497"/>
            </a:xfrm>
          </p:grpSpPr>
          <p:sp>
            <p:nvSpPr>
              <p:cNvPr id="24616" name="Freeform 31"/>
              <p:cNvSpPr>
                <a:spLocks/>
              </p:cNvSpPr>
              <p:nvPr/>
            </p:nvSpPr>
            <p:spPr bwMode="auto">
              <a:xfrm>
                <a:off x="2154" y="3478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  <p:sp>
            <p:nvSpPr>
              <p:cNvPr id="24617" name="Freeform 32"/>
              <p:cNvSpPr>
                <a:spLocks/>
              </p:cNvSpPr>
              <p:nvPr/>
            </p:nvSpPr>
            <p:spPr bwMode="auto">
              <a:xfrm>
                <a:off x="2426" y="3430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  <p:sp>
            <p:nvSpPr>
              <p:cNvPr id="24618" name="Freeform 33"/>
              <p:cNvSpPr>
                <a:spLocks/>
              </p:cNvSpPr>
              <p:nvPr/>
            </p:nvSpPr>
            <p:spPr bwMode="auto">
              <a:xfrm>
                <a:off x="2290" y="3521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925" y="3475"/>
              <a:ext cx="451" cy="497"/>
              <a:chOff x="2154" y="3430"/>
              <a:chExt cx="451" cy="497"/>
            </a:xfrm>
          </p:grpSpPr>
          <p:sp>
            <p:nvSpPr>
              <p:cNvPr id="24613" name="Freeform 35"/>
              <p:cNvSpPr>
                <a:spLocks/>
              </p:cNvSpPr>
              <p:nvPr/>
            </p:nvSpPr>
            <p:spPr bwMode="auto">
              <a:xfrm>
                <a:off x="2154" y="3478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  <p:sp>
            <p:nvSpPr>
              <p:cNvPr id="24614" name="Freeform 36"/>
              <p:cNvSpPr>
                <a:spLocks/>
              </p:cNvSpPr>
              <p:nvPr/>
            </p:nvSpPr>
            <p:spPr bwMode="auto">
              <a:xfrm>
                <a:off x="2426" y="3430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  <p:sp>
            <p:nvSpPr>
              <p:cNvPr id="24615" name="Freeform 37"/>
              <p:cNvSpPr>
                <a:spLocks/>
              </p:cNvSpPr>
              <p:nvPr/>
            </p:nvSpPr>
            <p:spPr bwMode="auto">
              <a:xfrm>
                <a:off x="2290" y="3521"/>
                <a:ext cx="179" cy="406"/>
              </a:xfrm>
              <a:custGeom>
                <a:avLst/>
                <a:gdLst>
                  <a:gd name="T0" fmla="*/ 0 w 801"/>
                  <a:gd name="T1" fmla="*/ 0 h 1951"/>
                  <a:gd name="T2" fmla="*/ 0 w 801"/>
                  <a:gd name="T3" fmla="*/ 0 h 1951"/>
                  <a:gd name="T4" fmla="*/ 0 w 801"/>
                  <a:gd name="T5" fmla="*/ 0 h 1951"/>
                  <a:gd name="T6" fmla="*/ 0 w 801"/>
                  <a:gd name="T7" fmla="*/ 0 h 1951"/>
                  <a:gd name="T8" fmla="*/ 0 w 801"/>
                  <a:gd name="T9" fmla="*/ 0 h 1951"/>
                  <a:gd name="T10" fmla="*/ 0 w 801"/>
                  <a:gd name="T11" fmla="*/ 0 h 1951"/>
                  <a:gd name="T12" fmla="*/ 0 w 801"/>
                  <a:gd name="T13" fmla="*/ 0 h 1951"/>
                  <a:gd name="T14" fmla="*/ 0 w 801"/>
                  <a:gd name="T15" fmla="*/ 0 h 1951"/>
                  <a:gd name="T16" fmla="*/ 0 w 801"/>
                  <a:gd name="T17" fmla="*/ 0 h 1951"/>
                  <a:gd name="T18" fmla="*/ 0 w 801"/>
                  <a:gd name="T19" fmla="*/ 0 h 1951"/>
                  <a:gd name="T20" fmla="*/ 0 w 801"/>
                  <a:gd name="T21" fmla="*/ 0 h 1951"/>
                  <a:gd name="T22" fmla="*/ 0 w 801"/>
                  <a:gd name="T23" fmla="*/ 0 h 1951"/>
                  <a:gd name="T24" fmla="*/ 0 w 801"/>
                  <a:gd name="T25" fmla="*/ 0 h 1951"/>
                  <a:gd name="T26" fmla="*/ 0 w 801"/>
                  <a:gd name="T27" fmla="*/ 0 h 1951"/>
                  <a:gd name="T28" fmla="*/ 0 w 801"/>
                  <a:gd name="T29" fmla="*/ 0 h 1951"/>
                  <a:gd name="T30" fmla="*/ 0 w 801"/>
                  <a:gd name="T31" fmla="*/ 0 h 1951"/>
                  <a:gd name="T32" fmla="*/ 0 w 801"/>
                  <a:gd name="T33" fmla="*/ 0 h 1951"/>
                  <a:gd name="T34" fmla="*/ 0 w 801"/>
                  <a:gd name="T35" fmla="*/ 0 h 1951"/>
                  <a:gd name="T36" fmla="*/ 0 w 801"/>
                  <a:gd name="T37" fmla="*/ 0 h 1951"/>
                  <a:gd name="T38" fmla="*/ 0 w 801"/>
                  <a:gd name="T39" fmla="*/ 0 h 1951"/>
                  <a:gd name="T40" fmla="*/ 0 w 801"/>
                  <a:gd name="T41" fmla="*/ 0 h 1951"/>
                  <a:gd name="T42" fmla="*/ 0 w 801"/>
                  <a:gd name="T43" fmla="*/ 0 h 1951"/>
                  <a:gd name="T44" fmla="*/ 0 w 801"/>
                  <a:gd name="T45" fmla="*/ 0 h 1951"/>
                  <a:gd name="T46" fmla="*/ 0 w 801"/>
                  <a:gd name="T47" fmla="*/ 0 h 1951"/>
                  <a:gd name="T48" fmla="*/ 0 w 801"/>
                  <a:gd name="T49" fmla="*/ 0 h 1951"/>
                  <a:gd name="T50" fmla="*/ 0 w 801"/>
                  <a:gd name="T51" fmla="*/ 0 h 1951"/>
                  <a:gd name="T52" fmla="*/ 0 w 801"/>
                  <a:gd name="T53" fmla="*/ 0 h 19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"/>
                  <a:gd name="T82" fmla="*/ 0 h 1951"/>
                  <a:gd name="T83" fmla="*/ 801 w 801"/>
                  <a:gd name="T84" fmla="*/ 1951 h 19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" h="1951">
                    <a:moveTo>
                      <a:pt x="510" y="428"/>
                    </a:move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92" y="432"/>
                      <a:pt x="0" y="769"/>
                      <a:pt x="0" y="962"/>
                    </a:cubicBezTo>
                    <a:cubicBezTo>
                      <a:pt x="0" y="1161"/>
                      <a:pt x="73" y="1146"/>
                      <a:pt x="73" y="1146"/>
                    </a:cubicBezTo>
                    <a:cubicBezTo>
                      <a:pt x="73" y="1147"/>
                      <a:pt x="73" y="1147"/>
                      <a:pt x="73" y="1147"/>
                    </a:cubicBezTo>
                    <a:cubicBezTo>
                      <a:pt x="82" y="942"/>
                      <a:pt x="96" y="775"/>
                      <a:pt x="96" y="775"/>
                    </a:cubicBezTo>
                    <a:cubicBezTo>
                      <a:pt x="96" y="775"/>
                      <a:pt x="8" y="1795"/>
                      <a:pt x="144" y="1883"/>
                    </a:cubicBezTo>
                    <a:cubicBezTo>
                      <a:pt x="214" y="1929"/>
                      <a:pt x="344" y="1906"/>
                      <a:pt x="344" y="1906"/>
                    </a:cubicBezTo>
                    <a:cubicBezTo>
                      <a:pt x="306" y="1868"/>
                      <a:pt x="294" y="1325"/>
                      <a:pt x="294" y="1325"/>
                    </a:cubicBezTo>
                    <a:cubicBezTo>
                      <a:pt x="294" y="1325"/>
                      <a:pt x="306" y="1868"/>
                      <a:pt x="344" y="1906"/>
                    </a:cubicBezTo>
                    <a:cubicBezTo>
                      <a:pt x="367" y="1930"/>
                      <a:pt x="612" y="1951"/>
                      <a:pt x="658" y="1905"/>
                    </a:cubicBezTo>
                    <a:cubicBezTo>
                      <a:pt x="704" y="1858"/>
                      <a:pt x="680" y="1204"/>
                      <a:pt x="680" y="1204"/>
                    </a:cubicBezTo>
                    <a:cubicBezTo>
                      <a:pt x="680" y="1204"/>
                      <a:pt x="680" y="1204"/>
                      <a:pt x="680" y="1204"/>
                    </a:cubicBezTo>
                    <a:cubicBezTo>
                      <a:pt x="657" y="1200"/>
                      <a:pt x="636" y="1192"/>
                      <a:pt x="619" y="1182"/>
                    </a:cubicBezTo>
                    <a:cubicBezTo>
                      <a:pt x="576" y="1158"/>
                      <a:pt x="560" y="929"/>
                      <a:pt x="559" y="922"/>
                    </a:cubicBezTo>
                    <a:cubicBezTo>
                      <a:pt x="560" y="929"/>
                      <a:pt x="576" y="1158"/>
                      <a:pt x="619" y="1182"/>
                    </a:cubicBezTo>
                    <a:cubicBezTo>
                      <a:pt x="680" y="1217"/>
                      <a:pt x="801" y="1237"/>
                      <a:pt x="801" y="1089"/>
                    </a:cubicBezTo>
                    <a:cubicBezTo>
                      <a:pt x="801" y="839"/>
                      <a:pt x="759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474" y="451"/>
                      <a:pt x="432" y="464"/>
                      <a:pt x="387" y="464"/>
                    </a:cubicBezTo>
                    <a:cubicBezTo>
                      <a:pt x="344" y="464"/>
                      <a:pt x="303" y="452"/>
                      <a:pt x="269" y="432"/>
                    </a:cubicBezTo>
                    <a:cubicBezTo>
                      <a:pt x="201" y="391"/>
                      <a:pt x="155" y="317"/>
                      <a:pt x="155" y="232"/>
                    </a:cubicBezTo>
                    <a:cubicBezTo>
                      <a:pt x="155" y="104"/>
                      <a:pt x="259" y="0"/>
                      <a:pt x="387" y="0"/>
                    </a:cubicBezTo>
                    <a:cubicBezTo>
                      <a:pt x="515" y="0"/>
                      <a:pt x="619" y="104"/>
                      <a:pt x="619" y="232"/>
                    </a:cubicBezTo>
                    <a:cubicBezTo>
                      <a:pt x="619" y="315"/>
                      <a:pt x="575" y="387"/>
                      <a:pt x="510" y="428"/>
                    </a:cubicBezTo>
                  </a:path>
                </a:pathLst>
              </a:custGeom>
              <a:solidFill>
                <a:srgbClr val="568FCE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000">
                  <a:solidFill>
                    <a:srgbClr val="414142"/>
                  </a:solidFill>
                </a:endParaRPr>
              </a:p>
            </p:txBody>
          </p:sp>
        </p:grpSp>
      </p:grpSp>
      <p:sp>
        <p:nvSpPr>
          <p:cNvPr id="24587" name="TextBox 55"/>
          <p:cNvSpPr txBox="1">
            <a:spLocks noChangeArrowheads="1"/>
          </p:cNvSpPr>
          <p:nvPr/>
        </p:nvSpPr>
        <p:spPr bwMode="auto">
          <a:xfrm>
            <a:off x="4071938" y="602357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͠    100 </a:t>
            </a:r>
            <a:r>
              <a:rPr lang="ru-RU" sz="120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24588" name="Rectangle 5"/>
          <p:cNvSpPr>
            <a:spLocks noChangeArrowheads="1"/>
          </p:cNvSpPr>
          <p:nvPr/>
        </p:nvSpPr>
        <p:spPr bwMode="auto">
          <a:xfrm>
            <a:off x="107504" y="1131711"/>
            <a:ext cx="56886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3274"/>
                </a:solidFill>
                <a:cs typeface="Times New Roman" pitchFamily="18" charset="0"/>
              </a:rPr>
              <a:t>Задача: развитие компетенции </a:t>
            </a:r>
            <a:r>
              <a:rPr lang="ru-RU" sz="1400" b="1" dirty="0">
                <a:solidFill>
                  <a:srgbClr val="003274"/>
                </a:solidFill>
                <a:cs typeface="Times New Roman" pitchFamily="18" charset="0"/>
              </a:rPr>
              <a:t>в области управления </a:t>
            </a:r>
            <a:r>
              <a:rPr lang="ru-RU" sz="1400" b="1" dirty="0" smtClean="0">
                <a:solidFill>
                  <a:srgbClr val="003274"/>
                </a:solidFill>
                <a:cs typeface="Times New Roman" pitchFamily="18" charset="0"/>
              </a:rPr>
              <a:t>инновациями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3274"/>
                </a:solidFill>
                <a:cs typeface="Times New Roman" pitchFamily="18" charset="0"/>
              </a:rPr>
              <a:t>Решение</a:t>
            </a:r>
            <a:r>
              <a:rPr lang="ru-RU" sz="1400" b="1" dirty="0">
                <a:solidFill>
                  <a:srgbClr val="003274"/>
                </a:solidFill>
                <a:cs typeface="Times New Roman" pitchFamily="18" charset="0"/>
              </a:rPr>
              <a:t>: </a:t>
            </a:r>
            <a:r>
              <a:rPr lang="ru-RU" sz="1400" dirty="0">
                <a:solidFill>
                  <a:srgbClr val="003274"/>
                </a:solidFill>
                <a:cs typeface="Times New Roman" pitchFamily="18" charset="0"/>
              </a:rPr>
              <a:t>программа «Управление технологическими инновациями» 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(</a:t>
            </a:r>
            <a:r>
              <a:rPr lang="ru-RU" sz="1400" dirty="0">
                <a:solidFill>
                  <a:srgbClr val="003274"/>
                </a:solidFill>
                <a:cs typeface="Times New Roman" pitchFamily="18" charset="0"/>
              </a:rPr>
              <a:t>Росатом 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003274"/>
                </a:solidFill>
                <a:cs typeface="Times New Roman" pitchFamily="18" charset="0"/>
              </a:rPr>
              <a:t>Сколково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).</a:t>
            </a:r>
            <a:endParaRPr lang="en-US" sz="1400" dirty="0" smtClean="0">
              <a:solidFill>
                <a:srgbClr val="003274"/>
              </a:solidFill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Отличие от программ Кадрового резерва: технологическая экспертиза, реализация </a:t>
            </a:r>
            <a:r>
              <a:rPr lang="en-US" sz="1400" dirty="0" smtClean="0">
                <a:solidFill>
                  <a:srgbClr val="003274"/>
                </a:solidFill>
                <a:cs typeface="Times New Roman" pitchFamily="18" charset="0"/>
              </a:rPr>
              <a:t>R&amp;D 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проектов</a:t>
            </a:r>
            <a:r>
              <a:rPr lang="en-US" sz="1400" dirty="0" smtClean="0">
                <a:solidFill>
                  <a:srgbClr val="003274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разных дивизионов в ходе обучения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3274"/>
                </a:solidFill>
                <a:cs typeface="Times New Roman" pitchFamily="18" charset="0"/>
              </a:rPr>
              <a:t>Результат: 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резерв </a:t>
            </a:r>
            <a:r>
              <a:rPr lang="ru-RU" sz="1400" dirty="0" err="1" smtClean="0">
                <a:solidFill>
                  <a:srgbClr val="003274"/>
                </a:solidFill>
                <a:cs typeface="Times New Roman" pitchFamily="18" charset="0"/>
              </a:rPr>
              <a:t>инноваторов</a:t>
            </a:r>
            <a:r>
              <a:rPr lang="ru-RU" sz="1400" dirty="0" smtClean="0">
                <a:solidFill>
                  <a:srgbClr val="003274"/>
                </a:solidFill>
                <a:cs typeface="Times New Roman" pitchFamily="18" charset="0"/>
              </a:rPr>
              <a:t>,  технологические проекты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rgbClr val="003274"/>
              </a:solidFill>
              <a:cs typeface="Times New Roman" pitchFamily="18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2000250" y="3369611"/>
            <a:ext cx="857250" cy="2214562"/>
          </a:xfrm>
          <a:prstGeom prst="rightArrow">
            <a:avLst/>
          </a:prstGeom>
          <a:gradFill>
            <a:gsLst>
              <a:gs pos="0">
                <a:srgbClr val="B3EBFF">
                  <a:alpha val="20000"/>
                </a:srgbClr>
              </a:gs>
              <a:gs pos="80000">
                <a:srgbClr val="71DAEF">
                  <a:alpha val="20000"/>
                </a:srgbClr>
              </a:gs>
              <a:gs pos="80000">
                <a:srgbClr val="43BDD5">
                  <a:alpha val="20000"/>
                </a:srgbClr>
              </a:gs>
            </a:gsLst>
          </a:gradFill>
          <a:ln w="19050">
            <a:noFill/>
            <a:prstDash val="sysDash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>
                <a:solidFill>
                  <a:srgbClr val="1379FF"/>
                </a:solidFill>
              </a:rPr>
              <a:t>Цели</a:t>
            </a:r>
          </a:p>
        </p:txBody>
      </p:sp>
      <p:sp>
        <p:nvSpPr>
          <p:cNvPr id="24591" name="Скругленный прямоугольник 58"/>
          <p:cNvSpPr>
            <a:spLocks noChangeArrowheads="1"/>
          </p:cNvSpPr>
          <p:nvPr/>
        </p:nvSpPr>
        <p:spPr bwMode="auto">
          <a:xfrm>
            <a:off x="3000377" y="3866498"/>
            <a:ext cx="3000375" cy="1146175"/>
          </a:xfrm>
          <a:prstGeom prst="roundRect">
            <a:avLst>
              <a:gd name="adj" fmla="val 16667"/>
            </a:avLst>
          </a:prstGeom>
          <a:solidFill>
            <a:srgbClr val="CADFEE">
              <a:alpha val="18823"/>
            </a:srgbClr>
          </a:solidFill>
          <a:ln w="9525" algn="ctr">
            <a:solidFill>
              <a:srgbClr val="3984BC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3274"/>
              </a:solidFill>
            </a:endParaRPr>
          </a:p>
        </p:txBody>
      </p:sp>
      <p:sp>
        <p:nvSpPr>
          <p:cNvPr id="24593" name="TextBox 62"/>
          <p:cNvSpPr txBox="1">
            <a:spLocks noChangeArrowheads="1"/>
          </p:cNvSpPr>
          <p:nvPr/>
        </p:nvSpPr>
        <p:spPr bwMode="auto">
          <a:xfrm>
            <a:off x="2928938" y="3941111"/>
            <a:ext cx="3071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449E"/>
                </a:solidFill>
              </a:rPr>
              <a:t>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449E"/>
                </a:solidFill>
              </a:rPr>
              <a:t>«Управление технологическими инновациями»</a:t>
            </a:r>
          </a:p>
        </p:txBody>
      </p:sp>
      <p:sp>
        <p:nvSpPr>
          <p:cNvPr id="70" name="Стрелка вправо 69"/>
          <p:cNvSpPr/>
          <p:nvPr/>
        </p:nvSpPr>
        <p:spPr>
          <a:xfrm rot="10800000">
            <a:off x="6072188" y="3369611"/>
            <a:ext cx="1143000" cy="2214562"/>
          </a:xfrm>
          <a:prstGeom prst="rightArrow">
            <a:avLst/>
          </a:prstGeom>
          <a:gradFill>
            <a:gsLst>
              <a:gs pos="0">
                <a:srgbClr val="B3EBFF">
                  <a:alpha val="20000"/>
                </a:srgbClr>
              </a:gs>
              <a:gs pos="80000">
                <a:srgbClr val="71DAEF">
                  <a:alpha val="20000"/>
                </a:srgbClr>
              </a:gs>
              <a:gs pos="80000">
                <a:srgbClr val="43BDD5">
                  <a:alpha val="20000"/>
                </a:srgbClr>
              </a:gs>
            </a:gsLst>
          </a:gradFill>
          <a:ln w="19050">
            <a:noFill/>
            <a:prstDash val="sysDash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1379FF"/>
              </a:solidFill>
            </a:endParaRPr>
          </a:p>
        </p:txBody>
      </p:sp>
      <p:sp>
        <p:nvSpPr>
          <p:cNvPr id="24597" name="TextBox 70"/>
          <p:cNvSpPr txBox="1">
            <a:spLocks noChangeArrowheads="1"/>
          </p:cNvSpPr>
          <p:nvPr/>
        </p:nvSpPr>
        <p:spPr bwMode="auto">
          <a:xfrm>
            <a:off x="6072191" y="4155423"/>
            <a:ext cx="12858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1379FF"/>
                </a:solidFill>
              </a:rPr>
              <a:t>Передовой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1379FF"/>
                </a:solidFill>
              </a:rPr>
              <a:t>мировой опыт</a:t>
            </a:r>
          </a:p>
        </p:txBody>
      </p:sp>
      <p:sp>
        <p:nvSpPr>
          <p:cNvPr id="76" name="Стрелка вправо 75"/>
          <p:cNvSpPr/>
          <p:nvPr/>
        </p:nvSpPr>
        <p:spPr>
          <a:xfrm rot="5400000">
            <a:off x="4089793" y="4101850"/>
            <a:ext cx="857255" cy="2821801"/>
          </a:xfrm>
          <a:prstGeom prst="rightArrow">
            <a:avLst/>
          </a:prstGeom>
          <a:gradFill>
            <a:gsLst>
              <a:gs pos="0">
                <a:srgbClr val="B3EBFF">
                  <a:alpha val="20000"/>
                </a:srgbClr>
              </a:gs>
              <a:gs pos="80000">
                <a:srgbClr val="71DAEF">
                  <a:alpha val="20000"/>
                </a:srgbClr>
              </a:gs>
              <a:gs pos="80000">
                <a:srgbClr val="43BDD5">
                  <a:alpha val="20000"/>
                </a:srgbClr>
              </a:gs>
            </a:gsLst>
          </a:gradFill>
          <a:ln w="19050">
            <a:noFill/>
            <a:prstDash val="sysDash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3274">
                  <a:lumMod val="60000"/>
                  <a:lumOff val="40000"/>
                </a:srgbClr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Модульность обучения с привязкой 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жизненному циклу инноваций 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79512" y="3525686"/>
            <a:ext cx="8852727" cy="304698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 smtClean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60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2952328" cy="233910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Концепция программы:</a:t>
            </a:r>
          </a:p>
          <a:p>
            <a:endParaRPr lang="ru-RU" sz="1600" b="1" dirty="0" smtClean="0"/>
          </a:p>
          <a:p>
            <a:r>
              <a:rPr lang="ru-RU" sz="1400" b="1" dirty="0" smtClean="0"/>
              <a:t>2012 г. – заказчик на инновации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2013 г. – заказчик + разработчик </a:t>
            </a:r>
          </a:p>
          <a:p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2014 г. – </a:t>
            </a:r>
            <a:r>
              <a:rPr lang="en-US" sz="1400" b="1" dirty="0" smtClean="0"/>
              <a:t>start-up, spin-off  </a:t>
            </a:r>
            <a:r>
              <a:rPr lang="ru-RU" sz="1400" b="1" dirty="0" smtClean="0"/>
              <a:t>компании в контуре Росатома»</a:t>
            </a:r>
            <a:r>
              <a:rPr lang="ru-RU" sz="1600" b="1" dirty="0" smtClean="0"/>
              <a:t>  </a:t>
            </a:r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5877272"/>
            <a:ext cx="317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3274">
                    <a:lumMod val="60000"/>
                    <a:lumOff val="40000"/>
                  </a:srgbClr>
                </a:solidFill>
                <a:cs typeface="Times New Roman" pitchFamily="18" charset="0"/>
                <a:hlinkClick r:id="rId5"/>
              </a:rPr>
              <a:t>www.innov-rosatom.ru</a:t>
            </a:r>
            <a:endParaRPr lang="ru-RU" sz="1400" b="1" dirty="0">
              <a:solidFill>
                <a:srgbClr val="003274">
                  <a:lumMod val="60000"/>
                  <a:lumOff val="4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8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Стимулирование научной и инновационной деятельности молодежи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00A4D-1E42-44C0-82E8-F2CC935CF6B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4104456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Высшая Школа Физики </a:t>
            </a:r>
            <a:r>
              <a:rPr lang="ru-RU" sz="1600" b="1" dirty="0" err="1" smtClean="0"/>
              <a:t>Госкорпорации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Росатом</a:t>
            </a:r>
            <a:r>
              <a:rPr lang="ru-RU" sz="1600" b="1" dirty="0" smtClean="0"/>
              <a:t>»</a:t>
            </a:r>
          </a:p>
          <a:p>
            <a:pPr algn="ctr"/>
            <a:r>
              <a:rPr lang="ru-RU" sz="1400" dirty="0" smtClean="0"/>
              <a:t>(для физиков теоретиков и экспериментаторов)</a:t>
            </a:r>
          </a:p>
          <a:p>
            <a:pPr>
              <a:defRPr/>
            </a:pPr>
            <a:r>
              <a:rPr lang="ru-RU" sz="1400" b="1" dirty="0" smtClean="0"/>
              <a:t>Концепция: продолжение великих научных традиций </a:t>
            </a:r>
            <a:r>
              <a:rPr lang="ru-RU" sz="1400" dirty="0" smtClean="0"/>
              <a:t>(ориентир на лучшие образцы: лекции Л.Ландау, </a:t>
            </a:r>
            <a:r>
              <a:rPr lang="ru-RU" sz="1400" dirty="0" err="1" smtClean="0"/>
              <a:t>Р.Феймана</a:t>
            </a:r>
            <a:r>
              <a:rPr lang="ru-RU" sz="1400" dirty="0" smtClean="0"/>
              <a:t>, </a:t>
            </a:r>
            <a:r>
              <a:rPr lang="ru-RU" sz="1400" dirty="0" err="1" smtClean="0"/>
              <a:t>Берклеевский</a:t>
            </a:r>
            <a:r>
              <a:rPr lang="ru-RU" sz="1400" dirty="0" smtClean="0"/>
              <a:t> курс физики)</a:t>
            </a:r>
          </a:p>
          <a:p>
            <a:pPr>
              <a:defRPr/>
            </a:pPr>
            <a:endParaRPr lang="ru-RU" sz="1400" b="1" dirty="0" smtClean="0"/>
          </a:p>
          <a:p>
            <a:pPr>
              <a:defRPr/>
            </a:pPr>
            <a:r>
              <a:rPr lang="ru-RU" sz="1400" b="1" dirty="0" smtClean="0"/>
              <a:t>Задачи</a:t>
            </a:r>
            <a:r>
              <a:rPr lang="ru-RU" sz="1400" dirty="0" smtClean="0"/>
              <a:t>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/>
              <a:t>Сохранение критически важных знаний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/>
              <a:t>Развитие научно-технических компетенций  (+научный кругозор)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/>
              <a:t>Привлечение талантливой молодежи (кадровая поддержка научных школ)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/>
              <a:t>Коммуникационная площадка для специалистов высшей квалификации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200" dirty="0" smtClean="0"/>
              <a:t>Издание курса лекций  Высшей Школы Физики </a:t>
            </a:r>
            <a:r>
              <a:rPr lang="ru-RU" sz="1200" dirty="0" err="1" smtClean="0"/>
              <a:t>Госкорпорации</a:t>
            </a:r>
            <a:r>
              <a:rPr lang="ru-RU" sz="1200" dirty="0" smtClean="0"/>
              <a:t> «</a:t>
            </a:r>
            <a:r>
              <a:rPr lang="ru-RU" sz="1200" dirty="0" err="1" smtClean="0"/>
              <a:t>Росатом</a:t>
            </a:r>
            <a:r>
              <a:rPr lang="ru-RU" sz="1200" dirty="0" smtClean="0"/>
              <a:t>»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1200" dirty="0" smtClean="0"/>
          </a:p>
          <a:p>
            <a:pPr>
              <a:defRPr/>
            </a:pPr>
            <a:r>
              <a:rPr lang="ru-RU" sz="1400" b="1" dirty="0" smtClean="0"/>
              <a:t>		Участники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ru-RU" sz="1200" dirty="0" smtClean="0"/>
              <a:t>Молодые специалисты  (до </a:t>
            </a:r>
            <a:r>
              <a:rPr lang="en-US" sz="1200" dirty="0" smtClean="0"/>
              <a:t>35</a:t>
            </a:r>
            <a:r>
              <a:rPr lang="ru-RU" sz="1200" dirty="0" smtClean="0"/>
              <a:t> лет)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ru-RU" sz="1400" dirty="0" smtClean="0"/>
              <a:t>Наставники - в</a:t>
            </a:r>
            <a:r>
              <a:rPr lang="ru-RU" sz="1200" dirty="0" smtClean="0"/>
              <a:t>едущие ученые ГК </a:t>
            </a:r>
            <a:r>
              <a:rPr lang="ru-RU" sz="1200" dirty="0" err="1" smtClean="0"/>
              <a:t>Росатом</a:t>
            </a:r>
            <a:r>
              <a:rPr lang="ru-RU" sz="1200" dirty="0" smtClean="0"/>
              <a:t>, РАН, МОН, ЯОК, НИЦ КИ </a:t>
            </a:r>
          </a:p>
          <a:p>
            <a:pPr>
              <a:defRPr/>
            </a:pP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980728"/>
            <a:ext cx="4248472" cy="5472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Молодежный конкурс «Инновационный лидер атомной отрасли»</a:t>
            </a:r>
          </a:p>
          <a:p>
            <a:pPr algn="ctr"/>
            <a:r>
              <a:rPr lang="ru-RU" sz="1400" dirty="0" smtClean="0"/>
              <a:t>(для исследователей и  инженеров) </a:t>
            </a:r>
          </a:p>
          <a:p>
            <a:pPr algn="ctr"/>
            <a:endParaRPr lang="ru-RU" sz="1900" dirty="0" smtClean="0"/>
          </a:p>
          <a:p>
            <a:r>
              <a:rPr lang="ru-RU" sz="1200" b="1" dirty="0" smtClean="0"/>
              <a:t>Цель конкурса – </a:t>
            </a:r>
            <a:r>
              <a:rPr lang="ru-RU" sz="1200" dirty="0" smtClean="0"/>
              <a:t>стимулирование инновационной активности  молодых работников, создание историй успеха формирования и реализации инновационных проектов </a:t>
            </a:r>
          </a:p>
          <a:p>
            <a:r>
              <a:rPr lang="ru-RU" sz="1200" b="1" dirty="0" smtClean="0"/>
              <a:t> </a:t>
            </a:r>
          </a:p>
          <a:p>
            <a:r>
              <a:rPr lang="ru-RU" sz="1200" b="1" dirty="0" smtClean="0"/>
              <a:t>Премии: </a:t>
            </a:r>
          </a:p>
          <a:p>
            <a:r>
              <a:rPr lang="ru-RU" sz="1200" b="1" dirty="0" smtClean="0"/>
              <a:t>-</a:t>
            </a:r>
            <a:r>
              <a:rPr lang="ru-RU" sz="1200" dirty="0" smtClean="0"/>
              <a:t>200 тыс.руб. (20 премий)</a:t>
            </a:r>
          </a:p>
          <a:p>
            <a:r>
              <a:rPr lang="ru-RU" sz="1200" dirty="0" smtClean="0"/>
              <a:t>-55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 (15 поощрительных)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Этапы конкурса: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Заявительная кампания (апрель-май)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Оценка проектов – заочный этап – отбор 35 чел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Защита проектов – очный этап в рамках Форума </a:t>
            </a:r>
            <a:r>
              <a:rPr lang="ru-RU" sz="1200" dirty="0" err="1" smtClean="0"/>
              <a:t>Форсаж</a:t>
            </a:r>
            <a:r>
              <a:rPr lang="ru-RU" sz="1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Образовательная программа Потока «Инновационный лидер» в рамках форума </a:t>
            </a:r>
            <a:r>
              <a:rPr lang="ru-RU" sz="1200" dirty="0" err="1" smtClean="0"/>
              <a:t>Форсаж</a:t>
            </a:r>
            <a:r>
              <a:rPr lang="ru-RU" sz="12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endParaRPr lang="ru-RU" sz="800" dirty="0" smtClean="0"/>
          </a:p>
        </p:txBody>
      </p:sp>
      <p:pic>
        <p:nvPicPr>
          <p:cNvPr id="497665" name="Picture 1" descr="C:\Documents and Settings\Pavsushkov\Мои документы\!!!ДРУГИЕ БЕРЕГА\GZD\!ФОРСАЖ\МИФ Форсаж 2013\СМИ\фото\_MG_4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58992" y="-7228184"/>
            <a:ext cx="5425440" cy="3616960"/>
          </a:xfrm>
          <a:prstGeom prst="rect">
            <a:avLst/>
          </a:prstGeom>
          <a:noFill/>
        </p:spPr>
      </p:pic>
      <p:pic>
        <p:nvPicPr>
          <p:cNvPr id="10" name="Рисунок 9" descr="C:\Documents and Settings\Pavsushkov\Мои документы\!!!ДРУГИЕ БЕРЕГА\GZD\!ФОРСАЖ\МИФ Форсаж 2013\СМИ\фото\_MG_45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229200"/>
            <a:ext cx="1481159" cy="98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Pavsushkov\Мои документы\!!!ДРУГИЕ БЕРЕГА\GZD\!ФОРСАЖ\МИФ Форсаж 2013\СМИ\фото\IMG_1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29200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вшф+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941168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42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Компьютерный симулятор «Управление </a:t>
            </a:r>
            <a:r>
              <a:rPr lang="en-US" dirty="0" smtClean="0"/>
              <a:t>R&amp;D </a:t>
            </a:r>
            <a:r>
              <a:rPr lang="ru-RU" dirty="0" smtClean="0"/>
              <a:t>и инновационная политика Госкорпорации «Росатом»</a:t>
            </a:r>
          </a:p>
        </p:txBody>
      </p:sp>
      <p:sp>
        <p:nvSpPr>
          <p:cNvPr id="2416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65D662-A9E3-497E-A054-F07BF4B7852E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003274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924944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Трансляция комплексных представлений о новой </a:t>
            </a:r>
            <a:r>
              <a:rPr lang="en-US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R&amp;D</a:t>
            </a: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 политике «</a:t>
            </a:r>
            <a:r>
              <a:rPr lang="ru-RU" dirty="0" err="1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Росатома</a:t>
            </a: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»: </a:t>
            </a:r>
          </a:p>
        </p:txBody>
      </p:sp>
      <p:sp>
        <p:nvSpPr>
          <p:cNvPr id="241669" name="Прямоугольник 28"/>
          <p:cNvSpPr>
            <a:spLocks noChangeArrowheads="1"/>
          </p:cNvSpPr>
          <p:nvPr/>
        </p:nvSpPr>
        <p:spPr bwMode="auto">
          <a:xfrm>
            <a:off x="395288" y="3573463"/>
            <a:ext cx="44640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7950">
              <a:buFont typeface="Wingdings" pitchFamily="2" charset="2"/>
              <a:buChar char="§"/>
            </a:pPr>
            <a:r>
              <a:rPr lang="ru-RU" sz="1300" dirty="0">
                <a:solidFill>
                  <a:srgbClr val="414142"/>
                </a:solidFill>
                <a:latin typeface="Europe"/>
              </a:rPr>
              <a:t>Реализация прорывных проектов</a:t>
            </a:r>
          </a:p>
          <a:p>
            <a:pPr marL="107950">
              <a:buFont typeface="Wingdings" pitchFamily="2" charset="2"/>
              <a:buChar char="§"/>
            </a:pPr>
            <a:r>
              <a:rPr lang="ru-RU" sz="1300" dirty="0">
                <a:solidFill>
                  <a:srgbClr val="414142"/>
                </a:solidFill>
                <a:latin typeface="Europe"/>
              </a:rPr>
              <a:t>Новый облик НИИ (коммерциализация науки, новые типы проектов и др.) </a:t>
            </a:r>
          </a:p>
          <a:p>
            <a:pPr marL="107950">
              <a:buFont typeface="Wingdings" pitchFamily="2" charset="2"/>
              <a:buChar char="§"/>
            </a:pPr>
            <a:r>
              <a:rPr lang="ru-RU" sz="1300" dirty="0">
                <a:solidFill>
                  <a:srgbClr val="414142"/>
                </a:solidFill>
                <a:latin typeface="Europe"/>
              </a:rPr>
              <a:t>Вуз как полноценный участник инновационной</a:t>
            </a:r>
          </a:p>
          <a:p>
            <a:pPr marL="107950"/>
            <a:r>
              <a:rPr lang="ru-RU" sz="1300" dirty="0">
                <a:solidFill>
                  <a:srgbClr val="414142"/>
                </a:solidFill>
                <a:latin typeface="Europe"/>
              </a:rPr>
              <a:t>системы Госкорпорация «Росатом» </a:t>
            </a:r>
          </a:p>
          <a:p>
            <a:pPr marL="107950">
              <a:buFont typeface="Wingdings" pitchFamily="2" charset="2"/>
              <a:buChar char="§"/>
            </a:pPr>
            <a:r>
              <a:rPr lang="ru-RU" sz="1300" dirty="0">
                <a:solidFill>
                  <a:srgbClr val="414142"/>
                </a:solidFill>
                <a:latin typeface="Europe"/>
              </a:rPr>
              <a:t>Новые возможности для кооперации и взаимодействия</a:t>
            </a:r>
          </a:p>
          <a:p>
            <a:pPr marL="107950">
              <a:buFont typeface="Wingdings" pitchFamily="2" charset="2"/>
              <a:buChar char="§"/>
            </a:pPr>
            <a:r>
              <a:rPr lang="ru-RU" sz="1300" dirty="0">
                <a:solidFill>
                  <a:srgbClr val="414142"/>
                </a:solidFill>
                <a:latin typeface="Europe"/>
              </a:rPr>
              <a:t>Освоение новых рынков и внедрение инноваций </a:t>
            </a:r>
          </a:p>
          <a:p>
            <a:pPr marL="107950"/>
            <a:r>
              <a:rPr lang="ru-RU" sz="1300" dirty="0">
                <a:solidFill>
                  <a:srgbClr val="414142"/>
                </a:solidFill>
                <a:latin typeface="Europe"/>
              </a:rPr>
              <a:t>в производственно-технологические системы дивизионов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529" y="2204864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Развитие управленческих компетенций в области</a:t>
            </a:r>
            <a:r>
              <a:rPr lang="en-US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 R&amp;D</a:t>
            </a: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 </a:t>
            </a:r>
          </a:p>
        </p:txBody>
      </p:sp>
      <p:pic>
        <p:nvPicPr>
          <p:cNvPr id="2416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3950"/>
            <a:ext cx="36004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admin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3859213"/>
            <a:ext cx="3600450" cy="2308225"/>
          </a:xfrm>
          <a:ln w="38100" cap="sq"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23528" y="1196752"/>
            <a:ext cx="496855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Повышение вовлечённости сотрудников в реализацию инновационной программы развития </a:t>
            </a:r>
            <a:r>
              <a:rPr lang="ru-RU" dirty="0" err="1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Госкорпорации</a:t>
            </a: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 «</a:t>
            </a:r>
            <a:r>
              <a:rPr lang="ru-RU" dirty="0" err="1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Росатом</a:t>
            </a: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»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95536" y="5661248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507A"/>
                </a:solidFill>
                <a:effectLst>
                  <a:innerShdw blurRad="12700" dist="50800" dir="13500000">
                    <a:prstClr val="black">
                      <a:alpha val="50000"/>
                    </a:prstClr>
                  </a:innerShdw>
                </a:effectLst>
                <a:latin typeface="Europe" pitchFamily="2" charset="0"/>
              </a:rPr>
              <a:t>Профориентация и дополнительная подготовка студентов и аспирантов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75993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2455863"/>
            <a:ext cx="6138862" cy="2139950"/>
          </a:xfrm>
          <a:noFill/>
          <a:ln/>
        </p:spPr>
        <p:txBody>
          <a:bodyPr/>
          <a:lstStyle/>
          <a:p>
            <a:r>
              <a:rPr lang="ru-RU" sz="3200" dirty="0" smtClean="0"/>
              <a:t>2.Технология </a:t>
            </a:r>
            <a:r>
              <a:rPr lang="ru-RU" sz="3200" dirty="0"/>
              <a:t>«Система управления знаниями  </a:t>
            </a:r>
            <a:r>
              <a:rPr lang="ru-RU" sz="3200" dirty="0" err="1"/>
              <a:t>Госкорпорации</a:t>
            </a:r>
            <a:r>
              <a:rPr lang="ru-RU" sz="3200" dirty="0"/>
              <a:t> «</a:t>
            </a:r>
            <a:r>
              <a:rPr lang="ru-RU" sz="3200" dirty="0" err="1"/>
              <a:t>Росатом</a:t>
            </a:r>
            <a:r>
              <a:rPr lang="ru-RU" sz="3200" dirty="0"/>
              <a:t>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4580" name="b--iWPDch2NxDKCCz3XSfEm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олилиния 75"/>
          <p:cNvSpPr/>
          <p:nvPr/>
        </p:nvSpPr>
        <p:spPr>
          <a:xfrm>
            <a:off x="557213" y="3595689"/>
            <a:ext cx="5319712" cy="2124075"/>
          </a:xfrm>
          <a:custGeom>
            <a:avLst/>
            <a:gdLst>
              <a:gd name="connsiteX0" fmla="*/ 4519612 w 5319712"/>
              <a:gd name="connsiteY0" fmla="*/ 0 h 2124075"/>
              <a:gd name="connsiteX1" fmla="*/ 4467225 w 5319712"/>
              <a:gd name="connsiteY1" fmla="*/ 42862 h 2124075"/>
              <a:gd name="connsiteX2" fmla="*/ 4443412 w 5319712"/>
              <a:gd name="connsiteY2" fmla="*/ 52387 h 2124075"/>
              <a:gd name="connsiteX3" fmla="*/ 4286250 w 5319712"/>
              <a:gd name="connsiteY3" fmla="*/ 233362 h 2124075"/>
              <a:gd name="connsiteX4" fmla="*/ 4124325 w 5319712"/>
              <a:gd name="connsiteY4" fmla="*/ 390525 h 2124075"/>
              <a:gd name="connsiteX5" fmla="*/ 3924300 w 5319712"/>
              <a:gd name="connsiteY5" fmla="*/ 557212 h 2124075"/>
              <a:gd name="connsiteX6" fmla="*/ 3719512 w 5319712"/>
              <a:gd name="connsiteY6" fmla="*/ 709612 h 2124075"/>
              <a:gd name="connsiteX7" fmla="*/ 3462337 w 5319712"/>
              <a:gd name="connsiteY7" fmla="*/ 890587 h 2124075"/>
              <a:gd name="connsiteX8" fmla="*/ 2986087 w 5319712"/>
              <a:gd name="connsiteY8" fmla="*/ 1171575 h 2124075"/>
              <a:gd name="connsiteX9" fmla="*/ 2643187 w 5319712"/>
              <a:gd name="connsiteY9" fmla="*/ 1347787 h 2124075"/>
              <a:gd name="connsiteX10" fmla="*/ 2419350 w 5319712"/>
              <a:gd name="connsiteY10" fmla="*/ 1452562 h 2124075"/>
              <a:gd name="connsiteX11" fmla="*/ 2081212 w 5319712"/>
              <a:gd name="connsiteY11" fmla="*/ 1566862 h 2124075"/>
              <a:gd name="connsiteX12" fmla="*/ 1690687 w 5319712"/>
              <a:gd name="connsiteY12" fmla="*/ 1657350 h 2124075"/>
              <a:gd name="connsiteX13" fmla="*/ 1433512 w 5319712"/>
              <a:gd name="connsiteY13" fmla="*/ 1695450 h 2124075"/>
              <a:gd name="connsiteX14" fmla="*/ 881062 w 5319712"/>
              <a:gd name="connsiteY14" fmla="*/ 1781175 h 2124075"/>
              <a:gd name="connsiteX15" fmla="*/ 514350 w 5319712"/>
              <a:gd name="connsiteY15" fmla="*/ 1843087 h 2124075"/>
              <a:gd name="connsiteX16" fmla="*/ 66675 w 5319712"/>
              <a:gd name="connsiteY16" fmla="*/ 1876425 h 2124075"/>
              <a:gd name="connsiteX17" fmla="*/ 209550 w 5319712"/>
              <a:gd name="connsiteY17" fmla="*/ 1862137 h 2124075"/>
              <a:gd name="connsiteX18" fmla="*/ 19050 w 5319712"/>
              <a:gd name="connsiteY18" fmla="*/ 1866900 h 2124075"/>
              <a:gd name="connsiteX19" fmla="*/ 0 w 5319712"/>
              <a:gd name="connsiteY19" fmla="*/ 1862137 h 2124075"/>
              <a:gd name="connsiteX20" fmla="*/ 4762 w 5319712"/>
              <a:gd name="connsiteY20" fmla="*/ 2124075 h 2124075"/>
              <a:gd name="connsiteX21" fmla="*/ 5305425 w 5319712"/>
              <a:gd name="connsiteY21" fmla="*/ 2114550 h 2124075"/>
              <a:gd name="connsiteX22" fmla="*/ 5319712 w 5319712"/>
              <a:gd name="connsiteY22" fmla="*/ 14287 h 2124075"/>
              <a:gd name="connsiteX23" fmla="*/ 4519612 w 5319712"/>
              <a:gd name="connsiteY23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19712" h="2124075">
                <a:moveTo>
                  <a:pt x="4519612" y="0"/>
                </a:moveTo>
                <a:lnTo>
                  <a:pt x="4467225" y="42862"/>
                </a:lnTo>
                <a:lnTo>
                  <a:pt x="4443412" y="52387"/>
                </a:lnTo>
                <a:lnTo>
                  <a:pt x="4286250" y="233362"/>
                </a:lnTo>
                <a:lnTo>
                  <a:pt x="4124325" y="390525"/>
                </a:lnTo>
                <a:lnTo>
                  <a:pt x="3924300" y="557212"/>
                </a:lnTo>
                <a:lnTo>
                  <a:pt x="3719512" y="709612"/>
                </a:lnTo>
                <a:lnTo>
                  <a:pt x="3462337" y="890587"/>
                </a:lnTo>
                <a:lnTo>
                  <a:pt x="2986087" y="1171575"/>
                </a:lnTo>
                <a:lnTo>
                  <a:pt x="2643187" y="1347787"/>
                </a:lnTo>
                <a:lnTo>
                  <a:pt x="2419350" y="1452562"/>
                </a:lnTo>
                <a:lnTo>
                  <a:pt x="2081212" y="1566862"/>
                </a:lnTo>
                <a:lnTo>
                  <a:pt x="1690687" y="1657350"/>
                </a:lnTo>
                <a:lnTo>
                  <a:pt x="1433512" y="1695450"/>
                </a:lnTo>
                <a:lnTo>
                  <a:pt x="881062" y="1781175"/>
                </a:lnTo>
                <a:lnTo>
                  <a:pt x="514350" y="1843087"/>
                </a:lnTo>
                <a:lnTo>
                  <a:pt x="66675" y="1876425"/>
                </a:lnTo>
                <a:lnTo>
                  <a:pt x="209550" y="1862137"/>
                </a:lnTo>
                <a:lnTo>
                  <a:pt x="19050" y="1866900"/>
                </a:lnTo>
                <a:lnTo>
                  <a:pt x="0" y="1862137"/>
                </a:lnTo>
                <a:cubicBezTo>
                  <a:pt x="1587" y="1949450"/>
                  <a:pt x="3175" y="2036762"/>
                  <a:pt x="4762" y="2124075"/>
                </a:cubicBezTo>
                <a:lnTo>
                  <a:pt x="5305425" y="2114550"/>
                </a:lnTo>
                <a:cubicBezTo>
                  <a:pt x="5310187" y="1414462"/>
                  <a:pt x="5314950" y="714375"/>
                  <a:pt x="5319712" y="14287"/>
                </a:cubicBezTo>
                <a:lnTo>
                  <a:pt x="451961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5014917" y="971552"/>
            <a:ext cx="4124325" cy="2657475"/>
          </a:xfrm>
          <a:custGeom>
            <a:avLst/>
            <a:gdLst>
              <a:gd name="connsiteX0" fmla="*/ 985837 w 4124325"/>
              <a:gd name="connsiteY0" fmla="*/ 9525 h 2657475"/>
              <a:gd name="connsiteX1" fmla="*/ 942975 w 4124325"/>
              <a:gd name="connsiteY1" fmla="*/ 161925 h 2657475"/>
              <a:gd name="connsiteX2" fmla="*/ 862012 w 4124325"/>
              <a:gd name="connsiteY2" fmla="*/ 523875 h 2657475"/>
              <a:gd name="connsiteX3" fmla="*/ 804862 w 4124325"/>
              <a:gd name="connsiteY3" fmla="*/ 766763 h 2657475"/>
              <a:gd name="connsiteX4" fmla="*/ 719137 w 4124325"/>
              <a:gd name="connsiteY4" fmla="*/ 1085850 h 2657475"/>
              <a:gd name="connsiteX5" fmla="*/ 647700 w 4124325"/>
              <a:gd name="connsiteY5" fmla="*/ 1333500 h 2657475"/>
              <a:gd name="connsiteX6" fmla="*/ 509587 w 4124325"/>
              <a:gd name="connsiteY6" fmla="*/ 1747838 h 2657475"/>
              <a:gd name="connsiteX7" fmla="*/ 428625 w 4124325"/>
              <a:gd name="connsiteY7" fmla="*/ 1938338 h 2657475"/>
              <a:gd name="connsiteX8" fmla="*/ 328612 w 4124325"/>
              <a:gd name="connsiteY8" fmla="*/ 2147888 h 2657475"/>
              <a:gd name="connsiteX9" fmla="*/ 219075 w 4124325"/>
              <a:gd name="connsiteY9" fmla="*/ 2347913 h 2657475"/>
              <a:gd name="connsiteX10" fmla="*/ 104775 w 4124325"/>
              <a:gd name="connsiteY10" fmla="*/ 2524125 h 2657475"/>
              <a:gd name="connsiteX11" fmla="*/ 23812 w 4124325"/>
              <a:gd name="connsiteY11" fmla="*/ 2633663 h 2657475"/>
              <a:gd name="connsiteX12" fmla="*/ 0 w 4124325"/>
              <a:gd name="connsiteY12" fmla="*/ 2657475 h 2657475"/>
              <a:gd name="connsiteX13" fmla="*/ 4124325 w 4124325"/>
              <a:gd name="connsiteY13" fmla="*/ 2647950 h 2657475"/>
              <a:gd name="connsiteX14" fmla="*/ 4124325 w 4124325"/>
              <a:gd name="connsiteY14" fmla="*/ 0 h 2657475"/>
              <a:gd name="connsiteX15" fmla="*/ 985837 w 4124325"/>
              <a:gd name="connsiteY15" fmla="*/ 952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24325" h="2657475">
                <a:moveTo>
                  <a:pt x="985837" y="9525"/>
                </a:moveTo>
                <a:lnTo>
                  <a:pt x="942975" y="161925"/>
                </a:lnTo>
                <a:lnTo>
                  <a:pt x="862012" y="523875"/>
                </a:lnTo>
                <a:lnTo>
                  <a:pt x="804862" y="766763"/>
                </a:lnTo>
                <a:lnTo>
                  <a:pt x="719137" y="1085850"/>
                </a:lnTo>
                <a:lnTo>
                  <a:pt x="647700" y="1333500"/>
                </a:lnTo>
                <a:lnTo>
                  <a:pt x="509587" y="1747838"/>
                </a:lnTo>
                <a:lnTo>
                  <a:pt x="428625" y="1938338"/>
                </a:lnTo>
                <a:lnTo>
                  <a:pt x="328612" y="2147888"/>
                </a:lnTo>
                <a:lnTo>
                  <a:pt x="219075" y="2347913"/>
                </a:lnTo>
                <a:lnTo>
                  <a:pt x="104775" y="2524125"/>
                </a:lnTo>
                <a:lnTo>
                  <a:pt x="23812" y="2633663"/>
                </a:lnTo>
                <a:lnTo>
                  <a:pt x="0" y="2657475"/>
                </a:lnTo>
                <a:lnTo>
                  <a:pt x="4124325" y="2647950"/>
                </a:lnTo>
                <a:lnTo>
                  <a:pt x="4124325" y="0"/>
                </a:lnTo>
                <a:lnTo>
                  <a:pt x="985837" y="95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5868144" y="3625537"/>
            <a:ext cx="3275856" cy="2138363"/>
          </a:xfrm>
          <a:custGeom>
            <a:avLst/>
            <a:gdLst>
              <a:gd name="connsiteX0" fmla="*/ 100012 w 3338512"/>
              <a:gd name="connsiteY0" fmla="*/ 4762 h 2138362"/>
              <a:gd name="connsiteX1" fmla="*/ 14287 w 3338512"/>
              <a:gd name="connsiteY1" fmla="*/ 4762 h 2138362"/>
              <a:gd name="connsiteX2" fmla="*/ 0 w 3338512"/>
              <a:gd name="connsiteY2" fmla="*/ 123825 h 2138362"/>
              <a:gd name="connsiteX3" fmla="*/ 19050 w 3338512"/>
              <a:gd name="connsiteY3" fmla="*/ 2138362 h 2138362"/>
              <a:gd name="connsiteX4" fmla="*/ 3333750 w 3338512"/>
              <a:gd name="connsiteY4" fmla="*/ 2138362 h 2138362"/>
              <a:gd name="connsiteX5" fmla="*/ 3338512 w 3338512"/>
              <a:gd name="connsiteY5" fmla="*/ 0 h 2138362"/>
              <a:gd name="connsiteX6" fmla="*/ 42862 w 3338512"/>
              <a:gd name="connsiteY6" fmla="*/ 0 h 2138362"/>
              <a:gd name="connsiteX7" fmla="*/ 9525 w 3338512"/>
              <a:gd name="connsiteY7" fmla="*/ 0 h 2138362"/>
              <a:gd name="connsiteX8" fmla="*/ 100012 w 3338512"/>
              <a:gd name="connsiteY8" fmla="*/ 4762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512" h="2138362">
                <a:moveTo>
                  <a:pt x="100012" y="4762"/>
                </a:moveTo>
                <a:lnTo>
                  <a:pt x="14287" y="4762"/>
                </a:lnTo>
                <a:lnTo>
                  <a:pt x="0" y="123825"/>
                </a:lnTo>
                <a:lnTo>
                  <a:pt x="19050" y="2138362"/>
                </a:lnTo>
                <a:lnTo>
                  <a:pt x="3333750" y="2138362"/>
                </a:lnTo>
                <a:cubicBezTo>
                  <a:pt x="3335337" y="1425575"/>
                  <a:pt x="3336925" y="712787"/>
                  <a:pt x="3338512" y="0"/>
                </a:cubicBezTo>
                <a:lnTo>
                  <a:pt x="42862" y="0"/>
                </a:lnTo>
                <a:lnTo>
                  <a:pt x="9525" y="0"/>
                </a:lnTo>
                <a:lnTo>
                  <a:pt x="100012" y="47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en-US" sz="1100" dirty="0" smtClean="0">
              <a:solidFill>
                <a:srgbClr val="003274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100" dirty="0">
              <a:solidFill>
                <a:srgbClr val="003274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Развитие ИТ </a:t>
            </a:r>
          </a:p>
          <a:p>
            <a:pPr>
              <a:buFont typeface="Wingdings" pitchFamily="2" charset="2"/>
              <a:buChar char="ü"/>
            </a:pPr>
            <a:endParaRPr lang="ru-RU" sz="1100" dirty="0" smtClean="0">
              <a:solidFill>
                <a:srgbClr val="003274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Рост стоимости интеллектуального капитала в бизнес-процессах</a:t>
            </a:r>
          </a:p>
          <a:p>
            <a:endParaRPr lang="ru-RU" sz="1100" dirty="0" smtClean="0">
              <a:solidFill>
                <a:srgbClr val="003274">
                  <a:lumMod val="75000"/>
                </a:srgb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100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Увеличение значимости человека, как эксперта знаний в принятии бизнес решений 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2" name="Рисунок 11" descr="picture-13965.jpg"/>
          <p:cNvPicPr>
            <a:picLocks noChangeAspect="1"/>
          </p:cNvPicPr>
          <p:nvPr/>
        </p:nvPicPr>
        <p:blipFill>
          <a:blip r:embed="rId2" cstate="print">
            <a:lum bright="42000"/>
          </a:blip>
          <a:stretch>
            <a:fillRect/>
          </a:stretch>
        </p:blipFill>
        <p:spPr>
          <a:xfrm rot="3278196">
            <a:off x="1907730" y="902914"/>
            <a:ext cx="2103693" cy="4442091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D2335-FE02-40BA-957A-19E82F28B7C2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39552" y="1052736"/>
            <a:ext cx="0" cy="54006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39552" y="5733256"/>
            <a:ext cx="8352928" cy="838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907704" y="1124744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27984" y="1052736"/>
            <a:ext cx="0" cy="52565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539554" y="1124744"/>
            <a:ext cx="5400601" cy="4320480"/>
          </a:xfrm>
          <a:custGeom>
            <a:avLst/>
            <a:gdLst>
              <a:gd name="connsiteX0" fmla="*/ 0 w 5324475"/>
              <a:gd name="connsiteY0" fmla="*/ 4343400 h 4343400"/>
              <a:gd name="connsiteX1" fmla="*/ 876300 w 5324475"/>
              <a:gd name="connsiteY1" fmla="*/ 4257675 h 4343400"/>
              <a:gd name="connsiteX2" fmla="*/ 2600325 w 5324475"/>
              <a:gd name="connsiteY2" fmla="*/ 3829050 h 4343400"/>
              <a:gd name="connsiteX3" fmla="*/ 4476750 w 5324475"/>
              <a:gd name="connsiteY3" fmla="*/ 2400300 h 4343400"/>
              <a:gd name="connsiteX4" fmla="*/ 5324475 w 5324475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475" h="4343400">
                <a:moveTo>
                  <a:pt x="0" y="4343400"/>
                </a:moveTo>
                <a:cubicBezTo>
                  <a:pt x="221456" y="4343400"/>
                  <a:pt x="442913" y="4343400"/>
                  <a:pt x="876300" y="4257675"/>
                </a:cubicBezTo>
                <a:cubicBezTo>
                  <a:pt x="1309688" y="4171950"/>
                  <a:pt x="2000250" y="4138612"/>
                  <a:pt x="2600325" y="3829050"/>
                </a:cubicBezTo>
                <a:cubicBezTo>
                  <a:pt x="3200400" y="3519488"/>
                  <a:pt x="4022725" y="3038475"/>
                  <a:pt x="4476750" y="2400300"/>
                </a:cubicBezTo>
                <a:cubicBezTo>
                  <a:pt x="4930775" y="1762125"/>
                  <a:pt x="5127625" y="881062"/>
                  <a:pt x="532447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355976" y="414908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835696" y="522920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517234"/>
            <a:ext cx="101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… - </a:t>
            </a:r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XIX </a:t>
            </a:r>
            <a:r>
              <a:rPr lang="ru-RU" sz="1100" b="1" dirty="0" err="1" smtClean="0">
                <a:solidFill>
                  <a:srgbClr val="003274">
                    <a:lumMod val="75000"/>
                  </a:srgbClr>
                </a:solidFill>
              </a:rPr>
              <a:t>вв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800" y="5517234"/>
            <a:ext cx="101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XIX</a:t>
            </a:r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- </a:t>
            </a:r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XX </a:t>
            </a:r>
            <a:r>
              <a:rPr lang="ru-RU" sz="1100" b="1" dirty="0" err="1" smtClean="0">
                <a:solidFill>
                  <a:srgbClr val="003274">
                    <a:lumMod val="75000"/>
                  </a:srgbClr>
                </a:solidFill>
              </a:rPr>
              <a:t>вв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5517234"/>
            <a:ext cx="101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XX -</a:t>
            </a:r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XXI </a:t>
            </a:r>
            <a:r>
              <a:rPr lang="ru-RU" sz="1100" b="1" dirty="0" err="1" smtClean="0">
                <a:solidFill>
                  <a:srgbClr val="003274">
                    <a:lumMod val="75000"/>
                  </a:srgbClr>
                </a:solidFill>
              </a:rPr>
              <a:t>вв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560" y="4797155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Традиционное общество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3933059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Индустриальное  общество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0685" y="3574177"/>
            <a:ext cx="3570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Постиндустриальное</a:t>
            </a:r>
            <a:r>
              <a:rPr lang="en-US" sz="1100" b="1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(информационное) общество – общество знаний 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95520">
            <a:off x="2429318" y="3658476"/>
            <a:ext cx="1008112" cy="276999"/>
          </a:xfrm>
          <a:prstGeom prst="rect">
            <a:avLst/>
          </a:prstGeom>
          <a:noFill/>
          <a:scene3d>
            <a:camera prst="orthographicFront">
              <a:rot lat="19476212" lon="19790247" rev="421686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Ресурсы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75648" y="1556792"/>
            <a:ext cx="316835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3274">
                    <a:lumMod val="75000"/>
                  </a:srgbClr>
                </a:solidFill>
              </a:rPr>
              <a:t>Знания –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объём </a:t>
            </a:r>
            <a:r>
              <a:rPr lang="ru-RU" sz="1100" dirty="0">
                <a:solidFill>
                  <a:srgbClr val="003274">
                    <a:lumMod val="75000"/>
                  </a:srgbClr>
                </a:solidFill>
              </a:rPr>
              <a:t>информации о научно-технической деятельности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для </a:t>
            </a:r>
            <a:r>
              <a:rPr lang="ru-RU" sz="1100" dirty="0">
                <a:solidFill>
                  <a:srgbClr val="003274">
                    <a:lumMod val="75000"/>
                  </a:srgbClr>
                </a:solidFill>
              </a:rPr>
              <a:t>документирования и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использования</a:t>
            </a:r>
            <a:b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</a:b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в технологическом развитии  </a:t>
            </a:r>
          </a:p>
          <a:p>
            <a:endParaRPr lang="ru-RU" sz="1100" dirty="0">
              <a:solidFill>
                <a:srgbClr val="003274">
                  <a:lumMod val="75000"/>
                </a:srgbClr>
              </a:solidFill>
            </a:endParaRPr>
          </a:p>
          <a:p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Система управления корпоративными знаниями 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- подсистема управления интеллектуальным капиталом, включающая, процессы, программные средства, методическое и инфраструктурное обеспечение. </a:t>
            </a:r>
            <a:endParaRPr lang="ru-RU" sz="11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3728" y="5877272"/>
            <a:ext cx="15680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3274">
                    <a:lumMod val="75000"/>
                  </a:srgbClr>
                </a:solidFill>
              </a:rPr>
              <a:t>Бумажные носители</a:t>
            </a:r>
            <a:endParaRPr lang="ru-RU" sz="105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0" y="5733256"/>
            <a:ext cx="17604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3274">
                    <a:lumMod val="75000"/>
                  </a:srgbClr>
                </a:solidFill>
              </a:rPr>
              <a:t>Электронные носители</a:t>
            </a:r>
            <a:endParaRPr lang="ru-RU" sz="105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9552" y="1124746"/>
            <a:ext cx="26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274"/>
                </a:solidFill>
              </a:rPr>
              <a:t>Развитие технологий</a:t>
            </a:r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88424" y="5373218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14142"/>
                </a:solidFill>
              </a:rPr>
              <a:t>Время</a:t>
            </a:r>
            <a:endParaRPr lang="ru-RU" sz="1400" dirty="0">
              <a:solidFill>
                <a:srgbClr val="41414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251356"/>
            <a:ext cx="588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274"/>
                </a:solidFill>
              </a:rPr>
              <a:t>Знания – новый ресурс для организации бизнеса</a:t>
            </a:r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539552" y="6237312"/>
            <a:ext cx="8352928" cy="144016"/>
          </a:xfrm>
          <a:prstGeom prst="rightArrow">
            <a:avLst>
              <a:gd name="adj1" fmla="val 50000"/>
              <a:gd name="adj2" fmla="val 1326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1594000" scaled="0"/>
          </a:gra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61" y="6021288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003274">
                    <a:lumMod val="75000"/>
                  </a:srgbClr>
                </a:solidFill>
              </a:rPr>
              <a:t>Артефакты</a:t>
            </a:r>
            <a:endParaRPr lang="ru-RU" sz="105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1907704" y="6093296"/>
            <a:ext cx="6984776" cy="144016"/>
          </a:xfrm>
          <a:prstGeom prst="rightArrow">
            <a:avLst>
              <a:gd name="adj1" fmla="val 50000"/>
              <a:gd name="adj2" fmla="val 1326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4427984" y="5949280"/>
            <a:ext cx="4464496" cy="144016"/>
          </a:xfrm>
          <a:prstGeom prst="rightArrow">
            <a:avLst>
              <a:gd name="adj1" fmla="val 50000"/>
              <a:gd name="adj2" fmla="val 1326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600000" scaled="0"/>
          </a:gra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401729">
            <a:off x="1777284" y="2825435"/>
            <a:ext cx="1008112" cy="276999"/>
          </a:xfrm>
          <a:prstGeom prst="rect">
            <a:avLst/>
          </a:prstGeom>
          <a:noFill/>
          <a:scene3d>
            <a:camera prst="orthographicFront">
              <a:rot lat="19476212" lon="19790247" rev="421686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Финансы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673884">
            <a:off x="2213058" y="3164484"/>
            <a:ext cx="1008112" cy="276999"/>
          </a:xfrm>
          <a:prstGeom prst="rect">
            <a:avLst/>
          </a:prstGeom>
          <a:noFill/>
          <a:scene3d>
            <a:camera prst="orthographicFront">
              <a:rot lat="19476212" lon="19790247" rev="4216861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Люди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12160" y="1052736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274">
                    <a:lumMod val="75000"/>
                  </a:srgbClr>
                </a:solidFill>
              </a:rPr>
              <a:t>Накопление знаний</a:t>
            </a:r>
            <a:endParaRPr lang="ru-RU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6017419" y="100726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3513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455863"/>
            <a:ext cx="6499225" cy="2139950"/>
          </a:xfrm>
          <a:noFill/>
          <a:ln/>
        </p:spPr>
        <p:txBody>
          <a:bodyPr/>
          <a:lstStyle/>
          <a:p>
            <a:r>
              <a:rPr lang="ru-RU" sz="3200" dirty="0" smtClean="0"/>
              <a:t>1. Инновационное </a:t>
            </a:r>
            <a:r>
              <a:rPr lang="ru-RU" sz="3200" dirty="0"/>
              <a:t>развитие </a:t>
            </a:r>
            <a:br>
              <a:rPr lang="ru-RU" sz="3200" dirty="0"/>
            </a:br>
            <a:r>
              <a:rPr lang="ru-RU" sz="3200" dirty="0" err="1"/>
              <a:t>Госкорпорации</a:t>
            </a:r>
            <a:r>
              <a:rPr lang="ru-RU" sz="3200" dirty="0"/>
              <a:t> «</a:t>
            </a:r>
            <a:r>
              <a:rPr lang="ru-RU" sz="3200" dirty="0" err="1"/>
              <a:t>Росатом</a:t>
            </a:r>
            <a:r>
              <a:rPr lang="ru-RU" sz="3200" dirty="0"/>
              <a:t>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8436" name="b--iWPDch2NxDKCCz3XSfEm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rect">
            <a:avLst/>
          </a:prstGeom>
          <a:solidFill>
            <a:srgbClr val="00FF00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58763" y="0"/>
            <a:ext cx="6781800" cy="962025"/>
          </a:xfrm>
        </p:spPr>
        <p:txBody>
          <a:bodyPr/>
          <a:lstStyle/>
          <a:p>
            <a:r>
              <a:rPr lang="ru-RU" sz="1800" dirty="0" smtClean="0"/>
              <a:t>Концепция, функциональные блоки и средства управления знаниями</a:t>
            </a:r>
          </a:p>
        </p:txBody>
      </p:sp>
      <p:grpSp>
        <p:nvGrpSpPr>
          <p:cNvPr id="47107" name="Группа 27"/>
          <p:cNvGrpSpPr>
            <a:grpSpLocks/>
          </p:cNvGrpSpPr>
          <p:nvPr/>
        </p:nvGrpSpPr>
        <p:grpSpPr bwMode="auto">
          <a:xfrm>
            <a:off x="468313" y="1627188"/>
            <a:ext cx="8229600" cy="4706937"/>
            <a:chOff x="467924" y="1170921"/>
            <a:chExt cx="8229989" cy="4707010"/>
          </a:xfrm>
        </p:grpSpPr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 rot="16200000">
              <a:off x="-398854" y="4382478"/>
              <a:ext cx="2408275" cy="3254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u="sng" kern="0" dirty="0" smtClean="0">
                  <a:solidFill>
                    <a:srgbClr val="17375E"/>
                  </a:solidFill>
                </a:rPr>
                <a:t>Средства управления знаниями</a:t>
              </a:r>
              <a:endParaRPr lang="ru-RU" sz="1200" kern="0" dirty="0">
                <a:solidFill>
                  <a:srgbClr val="17375E"/>
                </a:solidFill>
              </a:endParaRPr>
            </a:p>
          </p:txBody>
        </p:sp>
        <p:cxnSp>
          <p:nvCxnSpPr>
            <p:cNvPr id="47111" name="Соединительная линия уступом 29"/>
            <p:cNvCxnSpPr>
              <a:cxnSpLocks noChangeShapeType="1"/>
              <a:stCxn id="33" idx="1"/>
              <a:endCxn id="35" idx="0"/>
            </p:cNvCxnSpPr>
            <p:nvPr/>
          </p:nvCxnSpPr>
          <p:spPr bwMode="auto">
            <a:xfrm rot="10800000" flipV="1">
              <a:off x="2156301" y="1350927"/>
              <a:ext cx="657105" cy="358053"/>
            </a:xfrm>
            <a:prstGeom prst="bentConnector2">
              <a:avLst/>
            </a:prstGeom>
            <a:noFill/>
            <a:ln w="12700" algn="ctr">
              <a:solidFill>
                <a:srgbClr val="17375E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2" name="Соединительная линия уступом 30"/>
            <p:cNvCxnSpPr>
              <a:cxnSpLocks noChangeShapeType="1"/>
              <a:stCxn id="33" idx="3"/>
              <a:endCxn id="39" idx="0"/>
            </p:cNvCxnSpPr>
            <p:nvPr/>
          </p:nvCxnSpPr>
          <p:spPr bwMode="auto">
            <a:xfrm>
              <a:off x="6359414" y="1351115"/>
              <a:ext cx="739810" cy="358004"/>
            </a:xfrm>
            <a:prstGeom prst="bentConnector2">
              <a:avLst/>
            </a:prstGeom>
            <a:noFill/>
            <a:ln w="12700" algn="ctr">
              <a:solidFill>
                <a:srgbClr val="17375E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3" name="Прямая со стрелкой 31"/>
            <p:cNvCxnSpPr>
              <a:cxnSpLocks noChangeShapeType="1"/>
              <a:stCxn id="33" idx="2"/>
              <a:endCxn id="37" idx="0"/>
            </p:cNvCxnSpPr>
            <p:nvPr/>
          </p:nvCxnSpPr>
          <p:spPr bwMode="auto">
            <a:xfrm>
              <a:off x="4586152" y="1530935"/>
              <a:ext cx="846" cy="178045"/>
            </a:xfrm>
            <a:prstGeom prst="straightConnector1">
              <a:avLst/>
            </a:prstGeom>
            <a:noFill/>
            <a:ln w="12700" algn="ctr">
              <a:solidFill>
                <a:srgbClr val="17375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2812772" y="1170921"/>
              <a:ext cx="3546643" cy="360368"/>
            </a:xfrm>
            <a:prstGeom prst="rect">
              <a:avLst/>
            </a:prstGeom>
            <a:solidFill>
              <a:srgbClr val="1F497D"/>
            </a:solidFill>
            <a:ln w="3175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ysClr val="window" lastClr="FFFFFF"/>
                  </a:solidFill>
                </a:rPr>
                <a:t>Функциональные блоки СУЗ</a:t>
              </a: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969598" y="1604315"/>
              <a:ext cx="2373424" cy="4273616"/>
            </a:xfrm>
            <a:prstGeom prst="rect">
              <a:avLst/>
            </a:prstGeom>
            <a:noFill/>
            <a:ln w="3175">
              <a:solidFill>
                <a:srgbClr val="17375E"/>
              </a:solidFill>
              <a:miter lim="800000"/>
              <a:headEnd/>
              <a:tailEnd/>
            </a:ln>
            <a:extLst/>
          </p:spPr>
          <p:txBody>
            <a:bodyPr lIns="72000" tIns="1944000" rIns="36000"/>
            <a:lstStyle/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Сохранение критически важных знаний организаций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Социальная сеть научных экспертов атомной </a:t>
              </a:r>
              <a:r>
                <a:rPr lang="ru-RU" sz="1200" kern="0" dirty="0" smtClean="0">
                  <a:solidFill>
                    <a:srgbClr val="17375E"/>
                  </a:solidFill>
                </a:rPr>
                <a:t>отрасли (сообщества практиков)</a:t>
              </a:r>
              <a:endParaRPr lang="ru-RU" sz="1200" kern="0" dirty="0">
                <a:solidFill>
                  <a:srgbClr val="17375E"/>
                </a:solidFill>
              </a:endParaRP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Образовательные </a:t>
              </a:r>
              <a:r>
                <a:rPr lang="ru-RU" sz="1200" kern="0" dirty="0" smtClean="0">
                  <a:solidFill>
                    <a:srgbClr val="17375E"/>
                  </a:solidFill>
                </a:rPr>
                <a:t>программы</a:t>
              </a:r>
              <a:endParaRPr lang="en-US" sz="1200" kern="0" dirty="0" smtClean="0">
                <a:solidFill>
                  <a:srgbClr val="17375E"/>
                </a:solidFill>
              </a:endParaRP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 smtClean="0">
                  <a:solidFill>
                    <a:srgbClr val="17375E"/>
                  </a:solidFill>
                </a:rPr>
                <a:t>Технологии </a:t>
              </a:r>
              <a:r>
                <a:rPr lang="ru-RU" sz="1200" kern="0" dirty="0" err="1" smtClean="0">
                  <a:solidFill>
                    <a:srgbClr val="17375E"/>
                  </a:solidFill>
                </a:rPr>
                <a:t>краудсорсинга</a:t>
              </a:r>
              <a:endParaRPr lang="ru-RU" sz="1200" kern="0" dirty="0">
                <a:solidFill>
                  <a:srgbClr val="17375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1042626" y="1709091"/>
              <a:ext cx="2227367" cy="461970"/>
            </a:xfrm>
            <a:prstGeom prst="rect">
              <a:avLst/>
            </a:prstGeom>
            <a:solidFill>
              <a:srgbClr val="2E8DBE"/>
            </a:solidFill>
            <a:ln w="3175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ysClr val="window" lastClr="FFFFFF"/>
                  </a:solidFill>
                </a:rPr>
                <a:t>Управление сообществами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400175" y="1604315"/>
              <a:ext cx="2373425" cy="4273616"/>
            </a:xfrm>
            <a:prstGeom prst="rect">
              <a:avLst/>
            </a:prstGeom>
            <a:noFill/>
            <a:ln w="3175">
              <a:solidFill>
                <a:srgbClr val="17375E"/>
              </a:solidFill>
              <a:miter lim="800000"/>
              <a:headEnd/>
              <a:tailEnd/>
            </a:ln>
            <a:extLst/>
          </p:spPr>
          <p:txBody>
            <a:bodyPr lIns="72000" tIns="1944000" rIns="36000"/>
            <a:lstStyle/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Корпоративная электронная научно-техническая </a:t>
              </a:r>
              <a:r>
                <a:rPr lang="ru-RU" sz="1200" kern="0" dirty="0">
                  <a:solidFill>
                    <a:srgbClr val="003274"/>
                  </a:solidFill>
                </a:rPr>
                <a:t>библиотека «Портал НТИ»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003274"/>
                  </a:solidFill>
                </a:rPr>
                <a:t>Единый отраслевой классификатор НТИ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003274"/>
                  </a:solidFill>
                </a:rPr>
                <a:t>Система выявления заимствований в отчетной научно-технической  </a:t>
              </a:r>
              <a:r>
                <a:rPr lang="ru-RU" sz="1200" kern="0" dirty="0" smtClean="0">
                  <a:solidFill>
                    <a:srgbClr val="003274"/>
                  </a:solidFill>
                </a:rPr>
                <a:t>документации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srgbClr val="003274"/>
                  </a:solidFill>
                </a:rPr>
                <a:t>Организация корпоративной подписки на научно-техническую информацию (</a:t>
              </a:r>
              <a:r>
                <a:rPr lang="ru-RU" sz="1200" dirty="0" err="1">
                  <a:solidFill>
                    <a:srgbClr val="003274"/>
                  </a:solidFill>
                </a:rPr>
                <a:t>Elsevier</a:t>
              </a:r>
              <a:r>
                <a:rPr lang="ru-RU" sz="1200" dirty="0" smtClean="0">
                  <a:solidFill>
                    <a:srgbClr val="003274"/>
                  </a:solidFill>
                </a:rPr>
                <a:t>)</a:t>
              </a:r>
              <a:endParaRPr lang="ru-RU" sz="1200" kern="0" dirty="0">
                <a:solidFill>
                  <a:srgbClr val="003274"/>
                </a:solidFill>
              </a:endParaRP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endParaRPr lang="ru-RU" sz="1200" kern="0" dirty="0">
                <a:solidFill>
                  <a:srgbClr val="17375E"/>
                </a:solidFill>
              </a:endParaRPr>
            </a:p>
            <a:p>
              <a:pPr marL="173038" indent="-173038"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endParaRPr lang="ru-RU" sz="1200" kern="0" dirty="0">
                <a:solidFill>
                  <a:srgbClr val="17375E"/>
                </a:solidFill>
              </a:endParaRPr>
            </a:p>
          </p:txBody>
        </p:sp>
        <p:sp>
          <p:nvSpPr>
            <p:cNvPr id="37" name="Прямоугольник 56"/>
            <p:cNvSpPr>
              <a:spLocks noChangeArrowheads="1"/>
            </p:cNvSpPr>
            <p:nvPr/>
          </p:nvSpPr>
          <p:spPr bwMode="auto">
            <a:xfrm>
              <a:off x="3471616" y="1709091"/>
              <a:ext cx="2230542" cy="460382"/>
            </a:xfrm>
            <a:prstGeom prst="rect">
              <a:avLst/>
            </a:prstGeom>
            <a:solidFill>
              <a:srgbClr val="2E8DBE"/>
            </a:solidFill>
            <a:ln w="3175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ysClr val="window" lastClr="FFFFFF"/>
                  </a:solidFill>
                </a:rPr>
                <a:t>Управление контентом 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5830752" y="1604315"/>
              <a:ext cx="2541707" cy="4273616"/>
            </a:xfrm>
            <a:prstGeom prst="rect">
              <a:avLst/>
            </a:prstGeom>
            <a:noFill/>
            <a:ln w="3175">
              <a:solidFill>
                <a:srgbClr val="17375E"/>
              </a:solidFill>
              <a:miter lim="800000"/>
              <a:headEnd/>
              <a:tailEnd/>
            </a:ln>
            <a:extLst/>
          </p:spPr>
          <p:txBody>
            <a:bodyPr lIns="72000" tIns="1944000" rIns="36000"/>
            <a:lstStyle/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Разработка и внедрение </a:t>
              </a:r>
              <a:r>
                <a:rPr lang="en-US" sz="1200" kern="0" dirty="0">
                  <a:solidFill>
                    <a:srgbClr val="17375E"/>
                  </a:solidFill>
                </a:rPr>
                <a:t>IP-</a:t>
              </a:r>
              <a:r>
                <a:rPr lang="ru-RU" sz="1200" kern="0" dirty="0">
                  <a:solidFill>
                    <a:srgbClr val="17375E"/>
                  </a:solidFill>
                </a:rPr>
                <a:t>политики атомной отрасли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Формирование целевой модели и регламентация бизнес-процесса «Управление правами на РИД»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ИСУ правами на РИД и </a:t>
              </a:r>
              <a:r>
                <a:rPr lang="ru-RU" sz="1200" kern="0" dirty="0" smtClean="0">
                  <a:solidFill>
                    <a:srgbClr val="17375E"/>
                  </a:solidFill>
                </a:rPr>
                <a:t>технологиями</a:t>
              </a:r>
              <a:endParaRPr lang="ru-RU" sz="1200" kern="0" dirty="0">
                <a:solidFill>
                  <a:srgbClr val="17375E"/>
                </a:solidFill>
              </a:endParaRP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solidFill>
                    <a:srgbClr val="17375E"/>
                  </a:solidFill>
                </a:rPr>
                <a:t>Формирование  центра компетенций</a:t>
              </a:r>
              <a:br>
                <a:rPr lang="ru-RU" sz="1200" kern="0" dirty="0">
                  <a:solidFill>
                    <a:srgbClr val="17375E"/>
                  </a:solidFill>
                </a:rPr>
              </a:br>
              <a:r>
                <a:rPr lang="ru-RU" sz="1200" kern="0" dirty="0">
                  <a:solidFill>
                    <a:srgbClr val="17375E"/>
                  </a:solidFill>
                </a:rPr>
                <a:t>в области интеллектуальной собственности и вертикали управления правами на РИД</a:t>
              </a:r>
            </a:p>
            <a:p>
              <a:pPr marL="173038" indent="-173038">
                <a:lnSpc>
                  <a:spcPct val="90000"/>
                </a:lnSpc>
                <a:spcAft>
                  <a:spcPts val="300"/>
                </a:spcAft>
                <a:buClr>
                  <a:srgbClr val="2E8DBE"/>
                </a:buClr>
                <a:buFont typeface="Arial" pitchFamily="34" charset="0"/>
                <a:buChar char="•"/>
                <a:defRPr/>
              </a:pPr>
              <a:endParaRPr lang="ru-RU" sz="1200" kern="0" dirty="0">
                <a:solidFill>
                  <a:srgbClr val="17375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5902193" y="1709091"/>
              <a:ext cx="2394063" cy="460382"/>
            </a:xfrm>
            <a:prstGeom prst="rect">
              <a:avLst/>
            </a:prstGeom>
            <a:solidFill>
              <a:srgbClr val="2E8DBE"/>
            </a:solidFill>
            <a:ln w="3175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ysClr val="window" lastClr="FFFFFF"/>
                  </a:solidFill>
                </a:rPr>
                <a:t>Управление РИД</a:t>
              </a:r>
            </a:p>
          </p:txBody>
        </p:sp>
        <p:grpSp>
          <p:nvGrpSpPr>
            <p:cNvPr id="47121" name="Группа 39"/>
            <p:cNvGrpSpPr>
              <a:grpSpLocks/>
            </p:cNvGrpSpPr>
            <p:nvPr/>
          </p:nvGrpSpPr>
          <p:grpSpPr bwMode="auto">
            <a:xfrm>
              <a:off x="469511" y="2442528"/>
              <a:ext cx="8228402" cy="785825"/>
              <a:chOff x="212947" y="2546174"/>
              <a:chExt cx="8738648" cy="785825"/>
            </a:xfrm>
          </p:grpSpPr>
          <p:grpSp>
            <p:nvGrpSpPr>
              <p:cNvPr id="47124" name="Группа 42"/>
              <p:cNvGrpSpPr>
                <a:grpSpLocks/>
              </p:cNvGrpSpPr>
              <p:nvPr/>
            </p:nvGrpSpPr>
            <p:grpSpPr bwMode="auto">
              <a:xfrm>
                <a:off x="212947" y="2546174"/>
                <a:ext cx="8738648" cy="785825"/>
                <a:chOff x="212947" y="2546174"/>
                <a:chExt cx="8738648" cy="785825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212947" y="2546174"/>
                  <a:ext cx="8738648" cy="78582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175" cap="flat" cmpd="sng" algn="ctr">
                  <a:solidFill>
                    <a:srgbClr val="4F81BD">
                      <a:shade val="50000"/>
                    </a:srgbClr>
                  </a:solidFill>
                  <a:prstDash val="dash"/>
                </a:ln>
                <a:effectLst/>
              </p:spPr>
              <p:txBody>
                <a:bodyPr lIns="36000" tIns="0" rIns="36000" bIns="0"/>
                <a:lstStyle/>
                <a:p>
                  <a:pPr>
                    <a:defRPr/>
                  </a:pPr>
                  <a:endParaRPr lang="ru-RU" sz="1200" u="sng" kern="0" dirty="0">
                    <a:solidFill>
                      <a:srgbClr val="17375E"/>
                    </a:solidFill>
                  </a:endParaRPr>
                </a:p>
              </p:txBody>
            </p:sp>
            <p:sp>
              <p:nvSpPr>
                <p:cNvPr id="48" name="AutoShape 9"/>
                <p:cNvSpPr>
                  <a:spLocks noChangeArrowheads="1"/>
                </p:cNvSpPr>
                <p:nvPr/>
              </p:nvSpPr>
              <p:spPr bwMode="auto">
                <a:xfrm>
                  <a:off x="265214" y="2673176"/>
                  <a:ext cx="1476955" cy="541346"/>
                </a:xfrm>
                <a:prstGeom prst="chevron">
                  <a:avLst>
                    <a:gd name="adj" fmla="val 12403"/>
                  </a:avLst>
                </a:prstGeom>
                <a:solidFill>
                  <a:sysClr val="window" lastClr="FFFFFF"/>
                </a:solidFill>
                <a:ln w="3175">
                  <a:solidFill>
                    <a:srgbClr val="17375E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r>
                    <a:rPr lang="ru-RU" sz="1100" kern="0" dirty="0">
                      <a:solidFill>
                        <a:srgbClr val="17375E"/>
                      </a:solidFill>
                    </a:rPr>
                    <a:t>Формирование</a:t>
                  </a:r>
                </a:p>
              </p:txBody>
            </p:sp>
            <p:sp>
              <p:nvSpPr>
                <p:cNvPr id="49" name="AutoShape 16"/>
                <p:cNvSpPr>
                  <a:spLocks noChangeArrowheads="1"/>
                </p:cNvSpPr>
                <p:nvPr/>
              </p:nvSpPr>
              <p:spPr bwMode="auto">
                <a:xfrm>
                  <a:off x="2647561" y="2673176"/>
                  <a:ext cx="1476955" cy="541346"/>
                </a:xfrm>
                <a:prstGeom prst="chevron">
                  <a:avLst>
                    <a:gd name="adj" fmla="val 15867"/>
                  </a:avLst>
                </a:prstGeom>
                <a:solidFill>
                  <a:srgbClr val="4596D1">
                    <a:lumMod val="40000"/>
                    <a:lumOff val="60000"/>
                  </a:srgbClr>
                </a:solidFill>
                <a:ln w="3175">
                  <a:solidFill>
                    <a:srgbClr val="17375E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r>
                    <a:rPr lang="ru-RU" sz="1100" kern="0" dirty="0">
                      <a:solidFill>
                        <a:srgbClr val="17375E"/>
                      </a:solidFill>
                    </a:rPr>
                    <a:t>Формализация</a:t>
                  </a:r>
                </a:p>
              </p:txBody>
            </p:sp>
            <p:sp>
              <p:nvSpPr>
                <p:cNvPr id="50" name="AutoShape 17"/>
                <p:cNvSpPr>
                  <a:spLocks noChangeArrowheads="1"/>
                </p:cNvSpPr>
                <p:nvPr/>
              </p:nvSpPr>
              <p:spPr bwMode="auto">
                <a:xfrm>
                  <a:off x="5158047" y="2673176"/>
                  <a:ext cx="1475268" cy="541346"/>
                </a:xfrm>
                <a:prstGeom prst="chevron">
                  <a:avLst>
                    <a:gd name="adj" fmla="val 10263"/>
                  </a:avLst>
                </a:prstGeom>
                <a:solidFill>
                  <a:srgbClr val="2E8DBE"/>
                </a:solidFill>
                <a:ln w="3175">
                  <a:solidFill>
                    <a:srgbClr val="17375E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r>
                    <a:rPr lang="ru-RU" sz="1100" kern="0" dirty="0">
                      <a:solidFill>
                        <a:sysClr val="window" lastClr="FFFFFF"/>
                      </a:solidFill>
                    </a:rPr>
                    <a:t>Выявление </a:t>
                  </a:r>
                </a:p>
                <a:p>
                  <a:pPr algn="ctr">
                    <a:defRPr/>
                  </a:pPr>
                  <a:r>
                    <a:rPr lang="ru-RU" sz="1100" kern="0" dirty="0">
                      <a:solidFill>
                        <a:sysClr val="window" lastClr="FFFFFF"/>
                      </a:solidFill>
                    </a:rPr>
                    <a:t>и охрана РИД</a:t>
                  </a:r>
                </a:p>
              </p:txBody>
            </p:sp>
            <p:sp>
              <p:nvSpPr>
                <p:cNvPr id="51" name="AutoShape 17"/>
                <p:cNvSpPr>
                  <a:spLocks noChangeArrowheads="1"/>
                </p:cNvSpPr>
                <p:nvPr/>
              </p:nvSpPr>
              <p:spPr bwMode="auto">
                <a:xfrm>
                  <a:off x="7341444" y="2673176"/>
                  <a:ext cx="1547767" cy="541346"/>
                </a:xfrm>
                <a:prstGeom prst="chevron">
                  <a:avLst>
                    <a:gd name="adj" fmla="val 13074"/>
                  </a:avLst>
                </a:prstGeom>
                <a:solidFill>
                  <a:srgbClr val="1F497D"/>
                </a:solidFill>
                <a:ln w="3175">
                  <a:solidFill>
                    <a:srgbClr val="17375E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defRPr/>
                  </a:pPr>
                  <a:r>
                    <a:rPr lang="ru-RU" sz="1100" kern="0" dirty="0">
                      <a:solidFill>
                        <a:sysClr val="window" lastClr="FFFFFF"/>
                      </a:solidFill>
                    </a:rPr>
                    <a:t>Коммерциализация</a:t>
                  </a:r>
                </a:p>
              </p:txBody>
            </p:sp>
          </p:grp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1748913" y="2806528"/>
                <a:ext cx="898649" cy="27781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Работники ГК </a:t>
                </a:r>
              </a:p>
              <a:p>
                <a:pPr algn="ctr" eaLnBrk="1" hangingPunct="1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и организаций</a:t>
                </a:r>
              </a:p>
            </p:txBody>
          </p:sp>
          <p:sp>
            <p:nvSpPr>
              <p:cNvPr id="45" name="Прямоугольник 5"/>
              <p:cNvSpPr>
                <a:spLocks noChangeArrowheads="1"/>
              </p:cNvSpPr>
              <p:nvPr/>
            </p:nvSpPr>
            <p:spPr bwMode="auto">
              <a:xfrm>
                <a:off x="4180155" y="2603325"/>
                <a:ext cx="940800" cy="68263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Информация на </a:t>
                </a:r>
              </a:p>
              <a:p>
                <a:pPr algn="ctr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материальных носителях </a:t>
                </a:r>
              </a:p>
              <a:p>
                <a:pPr algn="ctr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(контент)</a:t>
                </a:r>
              </a:p>
            </p:txBody>
          </p:sp>
          <p:sp>
            <p:nvSpPr>
              <p:cNvPr id="46" name="Прямоугольник 61"/>
              <p:cNvSpPr>
                <a:spLocks noChangeArrowheads="1"/>
              </p:cNvSpPr>
              <p:nvPr/>
            </p:nvSpPr>
            <p:spPr bwMode="auto">
              <a:xfrm>
                <a:off x="6568667" y="2811291"/>
                <a:ext cx="907079" cy="268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Права </a:t>
                </a:r>
              </a:p>
              <a:p>
                <a:pPr algn="ctr">
                  <a:defRPr/>
                </a:pPr>
                <a:r>
                  <a:rPr lang="ru-RU" sz="900" b="1" kern="0" dirty="0">
                    <a:solidFill>
                      <a:srgbClr val="2E8DBE"/>
                    </a:solidFill>
                  </a:rPr>
                  <a:t>на РИД</a:t>
                </a:r>
              </a:p>
            </p:txBody>
          </p:sp>
        </p:grp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1909442" y="2248850"/>
              <a:ext cx="896979" cy="1841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defPPr>
                <a:defRPr lang="ru-RU"/>
              </a:defPPr>
              <a:lvl1pPr>
                <a:defRPr sz="1050" u="sng">
                  <a:solidFill>
                    <a:srgbClr val="17375E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kern="0" dirty="0"/>
                <a:t>Объекты </a:t>
              </a:r>
              <a:r>
                <a:rPr lang="ru-RU" kern="0" dirty="0" smtClean="0"/>
                <a:t>СУЗ</a:t>
              </a:r>
              <a:r>
                <a:rPr lang="en-US" kern="0" dirty="0" smtClean="0"/>
                <a:t>:</a:t>
              </a:r>
              <a:endParaRPr lang="ru-RU" kern="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67924" y="2244088"/>
              <a:ext cx="738222" cy="18574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ru-RU" sz="1050" u="sng" kern="0" dirty="0">
                  <a:solidFill>
                    <a:srgbClr val="17375E"/>
                  </a:solidFill>
                </a:rPr>
                <a:t>ЖЦ знаний</a:t>
              </a:r>
              <a:r>
                <a:rPr lang="en-US" sz="1050" kern="0" dirty="0">
                  <a:solidFill>
                    <a:srgbClr val="17375E"/>
                  </a:solidFill>
                </a:rPr>
                <a:t>:</a:t>
              </a:r>
              <a:endParaRPr lang="ru-RU" sz="1050" kern="0" dirty="0">
                <a:solidFill>
                  <a:srgbClr val="17375E"/>
                </a:solidFill>
              </a:endParaRPr>
            </a:p>
          </p:txBody>
        </p:sp>
      </p:grpSp>
      <p:sp>
        <p:nvSpPr>
          <p:cNvPr id="47108" name="Прямоугольник 39"/>
          <p:cNvSpPr>
            <a:spLocks noChangeArrowheads="1"/>
          </p:cNvSpPr>
          <p:nvPr/>
        </p:nvSpPr>
        <p:spPr bwMode="auto">
          <a:xfrm>
            <a:off x="171450" y="1023938"/>
            <a:ext cx="8786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414142"/>
                </a:solidFill>
              </a:rPr>
              <a:t>C</a:t>
            </a:r>
            <a:r>
              <a:rPr lang="ru-RU" sz="1400" dirty="0" err="1" smtClean="0">
                <a:solidFill>
                  <a:srgbClr val="414142"/>
                </a:solidFill>
              </a:rPr>
              <a:t>истем</a:t>
            </a:r>
            <a:r>
              <a:rPr lang="ru-RU" sz="1400" dirty="0" err="1">
                <a:solidFill>
                  <a:srgbClr val="414142"/>
                </a:solidFill>
              </a:rPr>
              <a:t>а</a:t>
            </a:r>
            <a:r>
              <a:rPr lang="ru-RU" sz="1400" dirty="0" smtClean="0">
                <a:solidFill>
                  <a:srgbClr val="414142"/>
                </a:solidFill>
              </a:rPr>
              <a:t> </a:t>
            </a:r>
            <a:r>
              <a:rPr lang="ru-RU" sz="1400" dirty="0">
                <a:solidFill>
                  <a:srgbClr val="414142"/>
                </a:solidFill>
              </a:rPr>
              <a:t>управления корпоративными знаниями </a:t>
            </a:r>
            <a:r>
              <a:rPr lang="ru-RU" sz="1400" dirty="0" smtClean="0">
                <a:solidFill>
                  <a:srgbClr val="414142"/>
                </a:solidFill>
              </a:rPr>
              <a:t>создается в 2012-2015 годах.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710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Ctr="0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20B8C0B7-37D6-49B9-B523-E89DD4D95DBE}" type="slidenum">
              <a:rPr lang="ru-RU" sz="1200" b="0" smtClean="0">
                <a:solidFill>
                  <a:srgbClr val="818286"/>
                </a:solidFill>
              </a:rPr>
              <a:pPr algn="ctr" eaLnBrk="1" hangingPunct="1"/>
              <a:t>20</a:t>
            </a:fld>
            <a:endParaRPr lang="ru-RU" sz="1200" b="0" smtClean="0">
              <a:solidFill>
                <a:srgbClr val="818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45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32700" cy="962025"/>
          </a:xfrm>
        </p:spPr>
        <p:txBody>
          <a:bodyPr/>
          <a:lstStyle/>
          <a:p>
            <a:r>
              <a:rPr lang="ru-RU" sz="1800" dirty="0" smtClean="0"/>
              <a:t>Факторы успеха внедрения технологии СУЗ </a:t>
            </a:r>
            <a:endParaRPr lang="ru-RU" sz="1800" dirty="0"/>
          </a:p>
        </p:txBody>
      </p:sp>
      <p:pic>
        <p:nvPicPr>
          <p:cNvPr id="23" name="Рисунок 22" descr="suc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340768"/>
            <a:ext cx="1872208" cy="225286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80DBB-08EF-4169-9FD5-D923A6C2CC2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4" name="Скругленная прямоугольная выноска 23"/>
          <p:cNvSpPr/>
          <p:nvPr/>
        </p:nvSpPr>
        <p:spPr bwMode="auto">
          <a:xfrm>
            <a:off x="251520" y="1412776"/>
            <a:ext cx="2448272" cy="432048"/>
          </a:xfrm>
          <a:prstGeom prst="wedgeRoundRectCallout">
            <a:avLst>
              <a:gd name="adj1" fmla="val 96238"/>
              <a:gd name="adj2" fmla="val -185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141277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Поддержка </a:t>
            </a:r>
          </a:p>
          <a:p>
            <a:pPr algn="ctr"/>
            <a:r>
              <a:rPr lang="ru-RU" sz="1200" dirty="0" err="1" smtClean="0">
                <a:solidFill>
                  <a:srgbClr val="1F497D"/>
                </a:solidFill>
              </a:rPr>
              <a:t>топ-менеджмента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251520" y="1916832"/>
            <a:ext cx="2448272" cy="648072"/>
          </a:xfrm>
          <a:prstGeom prst="wedgeRoundRectCallout">
            <a:avLst>
              <a:gd name="adj1" fmla="val 95460"/>
              <a:gd name="adj2" fmla="val -332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91683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Привязка целей и задач СУЗ к экономическим показателям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251520" y="2636912"/>
            <a:ext cx="2448272" cy="648072"/>
          </a:xfrm>
          <a:prstGeom prst="wedgeRoundRectCallout">
            <a:avLst>
              <a:gd name="adj1" fmla="val 96627"/>
              <a:gd name="adj2" fmla="val -185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263691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Вариативность </a:t>
            </a:r>
            <a:r>
              <a:rPr lang="ru-RU" sz="1200" dirty="0" err="1" smtClean="0">
                <a:solidFill>
                  <a:srgbClr val="1F497D"/>
                </a:solidFill>
              </a:rPr>
              <a:t>трансфера</a:t>
            </a:r>
            <a:r>
              <a:rPr lang="ru-RU" sz="1200" dirty="0" smtClean="0">
                <a:solidFill>
                  <a:srgbClr val="1F497D"/>
                </a:solidFill>
              </a:rPr>
              <a:t> знаний для поддержки инновация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6444208" y="1412776"/>
            <a:ext cx="2448272" cy="432048"/>
          </a:xfrm>
          <a:prstGeom prst="wedgeRoundRectCallout">
            <a:avLst>
              <a:gd name="adj1" fmla="val -97120"/>
              <a:gd name="adj2" fmla="val -279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141277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Четкие цели и задачи внедрения СУЗ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6444208" y="1916832"/>
            <a:ext cx="2448272" cy="576064"/>
          </a:xfrm>
          <a:prstGeom prst="wedgeRoundRectCallout">
            <a:avLst>
              <a:gd name="adj1" fmla="val -97120"/>
              <a:gd name="adj2" fmla="val -1144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16216" y="191683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Мотивация участников к использованию и обмену знаниями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6444208" y="2564904"/>
            <a:ext cx="2448272" cy="576064"/>
          </a:xfrm>
          <a:prstGeom prst="wedgeRoundRectCallout">
            <a:avLst>
              <a:gd name="adj1" fmla="val -96731"/>
              <a:gd name="adj2" fmla="val -279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6216" y="263691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rgbClr val="1F497D"/>
                </a:solidFill>
              </a:rPr>
              <a:t>Создание культуры обращения со знаниями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619672" y="3683530"/>
            <a:ext cx="5760640" cy="609566"/>
          </a:xfrm>
          <a:prstGeom prst="wedgeRoundRectCallout">
            <a:avLst>
              <a:gd name="adj1" fmla="val 3559"/>
              <a:gd name="adj2" fmla="val -92926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10000"/>
              </a:lnSpc>
              <a:defRPr/>
            </a:pPr>
            <a:endParaRPr lang="ru-RU" sz="1200" dirty="0" smtClean="0">
              <a:solidFill>
                <a:srgbClr val="1F497D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200" dirty="0" smtClean="0">
                <a:solidFill>
                  <a:srgbClr val="1F497D"/>
                </a:solidFill>
              </a:rPr>
              <a:t>Развернутая техническая и организационная структура</a:t>
            </a: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1272681" y="4653136"/>
            <a:ext cx="6618786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3274"/>
                </a:solidFill>
              </a:rPr>
              <a:t> Формирование и реализация программы мероприятий в сфере управления знаниями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1200" dirty="0" smtClean="0">
              <a:solidFill>
                <a:srgbClr val="003274"/>
              </a:solidFill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3274"/>
                </a:solidFill>
              </a:rPr>
              <a:t> Проведение обучающих семинаров для координаторов СУЗ в организации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1200" dirty="0" smtClean="0">
              <a:solidFill>
                <a:srgbClr val="003274"/>
              </a:solidFill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rgbClr val="003274"/>
                </a:solidFill>
              </a:rPr>
              <a:t> Мониторинг и оценка эффективности СУЗ в организации</a:t>
            </a:r>
            <a:endParaRPr lang="ru-RU" sz="12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2669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32700" cy="962025"/>
          </a:xfrm>
        </p:spPr>
        <p:txBody>
          <a:bodyPr/>
          <a:lstStyle/>
          <a:p>
            <a:r>
              <a:rPr lang="ru-RU" sz="1800" dirty="0" smtClean="0"/>
              <a:t>Решение технологии СУЗ:</a:t>
            </a:r>
            <a:br>
              <a:rPr lang="ru-RU" sz="1800" dirty="0" smtClean="0"/>
            </a:br>
            <a:r>
              <a:rPr lang="ru-RU" sz="1800" dirty="0" smtClean="0"/>
              <a:t>сохранение критически важных знаний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80DBB-08EF-4169-9FD5-D923A6C2CC2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4" name="Скругленная прямоугольная выноска 23"/>
          <p:cNvSpPr/>
          <p:nvPr/>
        </p:nvSpPr>
        <p:spPr bwMode="auto">
          <a:xfrm>
            <a:off x="251520" y="1268760"/>
            <a:ext cx="2448272" cy="432048"/>
          </a:xfrm>
          <a:prstGeom prst="wedgeRoundRectCallout">
            <a:avLst>
              <a:gd name="adj1" fmla="val 79431"/>
              <a:gd name="adj2" fmla="val -185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251520" y="1772816"/>
            <a:ext cx="2448272" cy="432048"/>
          </a:xfrm>
          <a:prstGeom prst="wedgeRoundRectCallout">
            <a:avLst>
              <a:gd name="adj1" fmla="val 80521"/>
              <a:gd name="adj2" fmla="val -332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 bwMode="auto">
          <a:xfrm>
            <a:off x="251520" y="2276872"/>
            <a:ext cx="2448272" cy="432048"/>
          </a:xfrm>
          <a:prstGeom prst="wedgeRoundRectCallout">
            <a:avLst>
              <a:gd name="adj1" fmla="val 80287"/>
              <a:gd name="adj2" fmla="val -3271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6228184" y="2708920"/>
            <a:ext cx="2448272" cy="576064"/>
          </a:xfrm>
          <a:prstGeom prst="wedgeRoundRectCallout">
            <a:avLst>
              <a:gd name="adj1" fmla="val -75644"/>
              <a:gd name="adj2" fmla="val -279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1052736"/>
            <a:ext cx="228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 bwMode="auto">
          <a:xfrm>
            <a:off x="6228184" y="1268760"/>
            <a:ext cx="2448272" cy="576064"/>
          </a:xfrm>
          <a:prstGeom prst="wedgeRoundRectCallout">
            <a:avLst>
              <a:gd name="adj1" fmla="val -75177"/>
              <a:gd name="adj2" fmla="val -3128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 bwMode="auto">
          <a:xfrm>
            <a:off x="6228184" y="1988840"/>
            <a:ext cx="2448272" cy="576064"/>
          </a:xfrm>
          <a:prstGeom prst="wedgeRoundRectCallout">
            <a:avLst>
              <a:gd name="adj1" fmla="val -78524"/>
              <a:gd name="adj2" fmla="val -279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28184" y="198884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Поддержка издания мемуаров, монографий ветеранов отрасли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835696" y="3501008"/>
            <a:ext cx="5760640" cy="216024"/>
          </a:xfrm>
          <a:prstGeom prst="wedgeRoundRectCallout">
            <a:avLst>
              <a:gd name="adj1" fmla="val 3559"/>
              <a:gd name="adj2" fmla="val -92926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10000"/>
              </a:lnSpc>
              <a:defRPr/>
            </a:pPr>
            <a:r>
              <a:rPr lang="ru-RU" sz="1200" dirty="0" smtClean="0">
                <a:solidFill>
                  <a:srgbClr val="1F497D"/>
                </a:solidFill>
              </a:rPr>
              <a:t>Создание </a:t>
            </a:r>
            <a:r>
              <a:rPr lang="ru-RU" sz="1200" dirty="0" err="1" smtClean="0">
                <a:solidFill>
                  <a:srgbClr val="1F497D"/>
                </a:solidFill>
              </a:rPr>
              <a:t>мультимедийной</a:t>
            </a:r>
            <a:r>
              <a:rPr lang="ru-RU" sz="1200" dirty="0" smtClean="0">
                <a:solidFill>
                  <a:srgbClr val="1F497D"/>
                </a:solidFill>
              </a:rPr>
              <a:t> библиотеки    </a:t>
            </a:r>
          </a:p>
        </p:txBody>
      </p:sp>
      <p:pic>
        <p:nvPicPr>
          <p:cNvPr id="51" name="Рисунок 50" descr="6HCAE91HPMCACTD0ZYCA1I47OUCA7M95S3CA0BZ6XNCA2RKNCHCAI6TU2ECATI33M2CA6OWGMVCAOXGTV4CAD03L8FCAFNJDD2CANGUAO0CAROWLM3CATA3IC3CAI43JQVCAP78LF7CAZDTSGYCABX5VQ1.jpg"/>
          <p:cNvPicPr>
            <a:picLocks noChangeAspect="1"/>
          </p:cNvPicPr>
          <p:nvPr/>
        </p:nvPicPr>
        <p:blipFill>
          <a:blip r:embed="rId3" cstate="print">
            <a:lum bright="35000"/>
          </a:blip>
          <a:stretch>
            <a:fillRect/>
          </a:stretch>
        </p:blipFill>
        <p:spPr>
          <a:xfrm>
            <a:off x="3707904" y="1196752"/>
            <a:ext cx="1874460" cy="182922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1520" y="980728"/>
            <a:ext cx="384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3274">
                    <a:lumMod val="75000"/>
                  </a:srgbClr>
                </a:solidFill>
              </a:rPr>
              <a:t>Цели и задачи сохранения критических знаний: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26876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Снижение риска утраты в связи с уходом носителя знания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9512" y="177281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Обеспечение особой формы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сохранности  знаний </a:t>
            </a:r>
            <a:r>
              <a:rPr lang="en-US" sz="1200" dirty="0" smtClean="0">
                <a:solidFill>
                  <a:srgbClr val="003274">
                    <a:lumMod val="75000"/>
                  </a:srgbClr>
                </a:solidFill>
              </a:rPr>
              <a:t>(safety)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3528" y="227687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Обеспечение безопасности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 использования (</a:t>
            </a:r>
            <a:r>
              <a:rPr lang="en-US" sz="1200" dirty="0" smtClean="0">
                <a:solidFill>
                  <a:srgbClr val="003274">
                    <a:lumMod val="75000"/>
                  </a:srgbClr>
                </a:solidFill>
              </a:rPr>
              <a:t>security)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4" name="Скругленная прямоугольная выноска 63"/>
          <p:cNvSpPr/>
          <p:nvPr/>
        </p:nvSpPr>
        <p:spPr bwMode="auto">
          <a:xfrm>
            <a:off x="251520" y="2780928"/>
            <a:ext cx="2448272" cy="576064"/>
          </a:xfrm>
          <a:prstGeom prst="wedgeRoundRectCallout">
            <a:avLst>
              <a:gd name="adj1" fmla="val 81687"/>
              <a:gd name="adj2" fmla="val -59738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9512" y="278092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Обеспечение нераспространения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 (</a:t>
            </a:r>
            <a:r>
              <a:rPr lang="en-US" sz="1200" dirty="0" smtClean="0">
                <a:solidFill>
                  <a:srgbClr val="003274">
                    <a:lumMod val="75000"/>
                  </a:srgbClr>
                </a:solidFill>
              </a:rPr>
              <a:t>non-proliferation).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28184" y="134076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Проведение мастер-классов, семинаров, открытых лекций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11960" y="9807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Инструменты сохранения знаний: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00192" y="270892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3274">
                    <a:lumMod val="75000"/>
                  </a:srgbClr>
                </a:solidFill>
              </a:rPr>
              <a:t>Тьютерство</a:t>
            </a: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, подключение молодых специалистов к инновационным проектам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95536" y="3933056"/>
            <a:ext cx="158417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Создание экспертной группы, назначение координатора работ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339752" y="3933056"/>
            <a:ext cx="172819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Картирование знаний организации и выявление ключевых носителей критических знаний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427984" y="3933056"/>
            <a:ext cx="194421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Формализация знаний.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Подготовка </a:t>
            </a:r>
            <a:r>
              <a:rPr lang="ru-RU" sz="1200" dirty="0" err="1" smtClean="0">
                <a:solidFill>
                  <a:srgbClr val="003274">
                    <a:lumMod val="75000"/>
                  </a:srgbClr>
                </a:solidFill>
              </a:rPr>
              <a:t>мультимедийного</a:t>
            </a: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 продукта по тематике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6732240" y="3933056"/>
            <a:ext cx="194421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Передача знаний, введение системы наставничества (</a:t>
            </a:r>
            <a:r>
              <a:rPr lang="ru-RU" sz="1200" dirty="0" err="1" smtClean="0">
                <a:solidFill>
                  <a:srgbClr val="003274">
                    <a:lumMod val="75000"/>
                  </a:srgbClr>
                </a:solidFill>
              </a:rPr>
              <a:t>тьютерство</a:t>
            </a:r>
            <a:r>
              <a:rPr lang="ru-RU" sz="1200" dirty="0" smtClean="0">
                <a:solidFill>
                  <a:srgbClr val="363637">
                    <a:lumMod val="50000"/>
                  </a:srgbClr>
                </a:solidFill>
              </a:rPr>
              <a:t>)</a:t>
            </a:r>
          </a:p>
        </p:txBody>
      </p:sp>
      <p:sp>
        <p:nvSpPr>
          <p:cNvPr id="119" name="Равнобедренный треугольник 118"/>
          <p:cNvSpPr/>
          <p:nvPr/>
        </p:nvSpPr>
        <p:spPr>
          <a:xfrm rot="5400000">
            <a:off x="1733191" y="4323593"/>
            <a:ext cx="888990" cy="1079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0" name="Равнобедренный треугольник 119"/>
          <p:cNvSpPr/>
          <p:nvPr/>
        </p:nvSpPr>
        <p:spPr>
          <a:xfrm rot="5400000">
            <a:off x="3821423" y="4323593"/>
            <a:ext cx="888990" cy="1079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5400000">
            <a:off x="6125679" y="4323593"/>
            <a:ext cx="888990" cy="1079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7544" y="4941168"/>
            <a:ext cx="388843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В 2013 году разработаны и внедрены в 5 пилотных организациях Блока по управлению инновациями Госкорпорации «Росатом» </a:t>
            </a:r>
          </a:p>
          <a:p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Порядок сохранения критически важных знаний и Методические рекомендации для организации процесса сохранения критически важных знаний</a:t>
            </a:r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60032" y="494116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Подготовлены </a:t>
            </a:r>
            <a:r>
              <a:rPr lang="ru-RU" sz="1200" dirty="0" err="1" smtClean="0">
                <a:solidFill>
                  <a:srgbClr val="003274">
                    <a:lumMod val="75000"/>
                  </a:srgbClr>
                </a:solidFill>
              </a:rPr>
              <a:t>пилотные</a:t>
            </a: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200" dirty="0" err="1" smtClean="0">
                <a:solidFill>
                  <a:srgbClr val="003274">
                    <a:lumMod val="75000"/>
                  </a:srgbClr>
                </a:solidFill>
              </a:rPr>
              <a:t>мультимедийные</a:t>
            </a:r>
            <a:r>
              <a:rPr lang="ru-RU" sz="1200" dirty="0" smtClean="0">
                <a:solidFill>
                  <a:srgbClr val="003274">
                    <a:lumMod val="75000"/>
                  </a:srgbClr>
                </a:solidFill>
              </a:rPr>
              <a:t> продукты по 8 тематикам, которые размещены на портале НТИ</a:t>
            </a:r>
          </a:p>
          <a:p>
            <a:endParaRPr lang="ru-RU" sz="1200" dirty="0" smtClean="0">
              <a:solidFill>
                <a:srgbClr val="003274">
                  <a:lumMod val="75000"/>
                </a:srgbClr>
              </a:solidFill>
            </a:endParaRPr>
          </a:p>
          <a:p>
            <a:endParaRPr lang="ru-RU" sz="1200" dirty="0">
              <a:solidFill>
                <a:srgbClr val="00327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575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70330" y="4786322"/>
            <a:ext cx="1944216" cy="72008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b="1" dirty="0" smtClean="0">
                <a:solidFill>
                  <a:srgbClr val="003274">
                    <a:lumMod val="75000"/>
                  </a:srgbClr>
                </a:solidFill>
              </a:rPr>
              <a:t>МУЛЬТИМЕДИЙНАЯ БИБЛИОТЕКА КРИТИЧЕСКИ ВАЖНЫХ ЗНАНИЙ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70330" y="5857892"/>
            <a:ext cx="1944216" cy="428628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НАУЧНО-ТЕХНИЧЕСКИЙ СОВЕТ</a:t>
            </a: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auto">
          <a:xfrm>
            <a:off x="270330" y="4143380"/>
            <a:ext cx="1944216" cy="72008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b="1" dirty="0" smtClean="0">
                <a:solidFill>
                  <a:srgbClr val="003274">
                    <a:lumMod val="75000"/>
                  </a:srgbClr>
                </a:solidFill>
              </a:rPr>
              <a:t>АРХИВ НАУЧНО-ТЕХНИЧЕСКОЙ ДОКУМЕНТАЦИИ ОРГАНИЗАЦИЙ</a:t>
            </a: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251520" y="3829056"/>
            <a:ext cx="1872208" cy="385762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ПУБЛИКАЦИИ</a:t>
            </a: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251520" y="3281564"/>
            <a:ext cx="1872208" cy="576064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СВОДНЫЙ КАТАЛОГ НТБ И ИЗДАНИЙ ОТРАСЛИ</a:t>
            </a: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251520" y="2643182"/>
            <a:ext cx="1872208" cy="648072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МАТЕРИАЛЫ НАУЧНО-ТЕХНИЧЕСКИХ МЕРОПРИЯТИЙ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436096" y="3429000"/>
            <a:ext cx="3563888" cy="2592288"/>
          </a:xfrm>
          <a:prstGeom prst="wedgeRoundRectCallout">
            <a:avLst>
              <a:gd name="adj1" fmla="val -71002"/>
              <a:gd name="adj2" fmla="val 1299"/>
              <a:gd name="adj3" fmla="val 16667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826B7-3916-4889-87B5-CC00EE0D84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024209"/>
            <a:ext cx="2088232" cy="276999"/>
          </a:xfrm>
          <a:prstGeom prst="rect">
            <a:avLst/>
          </a:prstGeom>
          <a:gradFill>
            <a:gsLst>
              <a:gs pos="0">
                <a:srgbClr val="CCFFC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Портал НТИ</a:t>
            </a:r>
            <a:endParaRPr lang="ru-RU" sz="1200" b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270330" y="2000240"/>
            <a:ext cx="1944216" cy="72008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800" b="1" dirty="0" smtClean="0">
                <a:solidFill>
                  <a:srgbClr val="003274">
                    <a:lumMod val="75000"/>
                  </a:srgbClr>
                </a:solidFill>
              </a:rPr>
              <a:t>НАУЧНЫЕ ИССЛЕДОВАНИЯ И РАЗРАБОТКИ, ГОТОВЫЕ К КОММЕРЧЕСКОЙ РЕАЛИЗАЦИИ </a:t>
            </a:r>
          </a:p>
          <a:p>
            <a:pPr algn="ctr">
              <a:spcAft>
                <a:spcPts val="1000"/>
              </a:spcAft>
            </a:pPr>
            <a:endParaRPr lang="ru-RU" sz="800" b="1" dirty="0" smtClean="0">
              <a:solidFill>
                <a:srgbClr val="414142"/>
              </a:solidFill>
              <a:latin typeface="Calibri" pitchFamily="34" charset="0"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270330" y="1484784"/>
            <a:ext cx="1944216" cy="586894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ОБЪЕКТЫ ИНТЕЛЛЕКТУАЛЬНОЙ СОБСТВЕННОСТИ</a:t>
            </a: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auto">
          <a:xfrm>
            <a:off x="270330" y="5500702"/>
            <a:ext cx="1944216" cy="36004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900" b="1" dirty="0" smtClean="0">
                <a:solidFill>
                  <a:srgbClr val="003274">
                    <a:lumMod val="75000"/>
                  </a:srgbClr>
                </a:solidFill>
              </a:rPr>
              <a:t>ЭКСПЕРТЫ ОТРАСЛИ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23528" y="1124744"/>
            <a:ext cx="1728192" cy="2846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Коллекции НТИ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632700" cy="980728"/>
          </a:xfrm>
        </p:spPr>
        <p:txBody>
          <a:bodyPr/>
          <a:lstStyle/>
          <a:p>
            <a:pPr lvl="0"/>
            <a:r>
              <a:rPr lang="ru-RU" sz="1800" dirty="0" smtClean="0"/>
              <a:t>Решение технологии СУЗ:</a:t>
            </a:r>
            <a:br>
              <a:rPr lang="ru-RU" sz="1800" dirty="0" smtClean="0"/>
            </a:br>
            <a:r>
              <a:rPr lang="ru-RU" sz="1800" dirty="0" smtClean="0"/>
              <a:t>отраслевой портал научно-технической информации</a:t>
            </a:r>
            <a:endParaRPr lang="ru-RU" sz="1800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411760" y="1052736"/>
            <a:ext cx="2952328" cy="576064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ЦЕЛЬ – СОЗДАНИЕ КОРПОРАТИВНОЙ ЭЛЕКТРОННОЙ БИБЛИОТЕКИ</a:t>
            </a:r>
            <a:endParaRPr lang="en-US" sz="1100" b="1" dirty="0" smtClean="0">
              <a:solidFill>
                <a:srgbClr val="003274">
                  <a:lumMod val="75000"/>
                </a:srgbClr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 НА БАЗЕ ПОРТАЛА НТИ</a:t>
            </a:r>
            <a:endParaRPr lang="ru-RU" sz="11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411760" y="1700808"/>
            <a:ext cx="2592288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3274">
                    <a:lumMod val="75000"/>
                  </a:srgbClr>
                </a:solidFill>
              </a:rPr>
              <a:t>Задачи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Сбор, систематизация НТИ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Сохранение, извлечение и распространение НТИ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Корпоративный доступ к отраслевой НТИ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Коллективный доступ к научным </a:t>
            </a:r>
            <a:r>
              <a:rPr lang="en-US" sz="1100" dirty="0" smtClean="0">
                <a:solidFill>
                  <a:srgbClr val="003274">
                    <a:lumMod val="75000"/>
                  </a:srgbClr>
                </a:solidFill>
              </a:rPr>
              <a:t>on-line</a:t>
            </a:r>
            <a:r>
              <a:rPr lang="ru-RU" sz="1100" dirty="0" smtClean="0">
                <a:solidFill>
                  <a:srgbClr val="003274">
                    <a:lumMod val="75000"/>
                  </a:srgbClr>
                </a:solidFill>
              </a:rPr>
              <a:t> ресурсам</a:t>
            </a:r>
            <a:endParaRPr lang="ru-RU" sz="11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Проект стартовал в сентябре 2011 г. На портале НТИ размещено </a:t>
            </a:r>
            <a:r>
              <a:rPr lang="en-US" sz="1200" b="1" dirty="0" smtClean="0">
                <a:solidFill>
                  <a:srgbClr val="003274">
                    <a:lumMod val="75000"/>
                  </a:srgbClr>
                </a:solidFill>
              </a:rPr>
              <a:t>19 000 </a:t>
            </a:r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документов. </a:t>
            </a:r>
          </a:p>
          <a:p>
            <a:r>
              <a:rPr lang="ru-RU" sz="1200" b="1" dirty="0" smtClean="0">
                <a:solidFill>
                  <a:srgbClr val="003274">
                    <a:lumMod val="75000"/>
                  </a:srgbClr>
                </a:solidFill>
              </a:rPr>
              <a:t>К 2015 г. – 100 % созданной НТИ атомной отрасли будет размещено на портале НТИ. </a:t>
            </a:r>
            <a:endParaRPr lang="ru-RU" sz="1200" b="1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436096" y="980728"/>
            <a:ext cx="3600400" cy="2376264"/>
          </a:xfrm>
          <a:prstGeom prst="wedgeRoundRectCallout">
            <a:avLst>
              <a:gd name="adj1" fmla="val -74933"/>
              <a:gd name="adj2" fmla="val 55538"/>
              <a:gd name="adj3" fmla="val 16667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 rot="16200000">
            <a:off x="-1464702" y="2624942"/>
            <a:ext cx="5376660" cy="2232248"/>
          </a:xfrm>
          <a:prstGeom prst="wedgeRoundRectCallout">
            <a:avLst>
              <a:gd name="adj1" fmla="val 247"/>
              <a:gd name="adj2" fmla="val 65315"/>
              <a:gd name="adj3" fmla="val 16667"/>
            </a:avLst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2088232" cy="1377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Рисунок 33"/>
          <p:cNvPicPr/>
          <p:nvPr/>
        </p:nvPicPr>
        <p:blipFill>
          <a:blip r:embed="rId3" cstate="print"/>
          <a:srcRect l="8178" t="6618" r="8272"/>
          <a:stretch>
            <a:fillRect/>
          </a:stretch>
        </p:blipFill>
        <p:spPr bwMode="auto">
          <a:xfrm>
            <a:off x="5580112" y="3573016"/>
            <a:ext cx="3273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4" cstate="print"/>
          <a:srcRect l="9097" t="1838" r="8761" b="2510"/>
          <a:stretch>
            <a:fillRect/>
          </a:stretch>
        </p:blipFill>
        <p:spPr bwMode="auto">
          <a:xfrm>
            <a:off x="5580112" y="1052736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33334"/>
            <a:ext cx="2088232" cy="14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48546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H="1">
            <a:off x="251520" y="4005064"/>
            <a:ext cx="8640961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1041932"/>
            <a:ext cx="0" cy="5117568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86826485"/>
              </p:ext>
            </p:extLst>
          </p:nvPr>
        </p:nvGraphicFramePr>
        <p:xfrm>
          <a:off x="-1188640" y="1772816"/>
          <a:ext cx="11704506" cy="415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572000" y="980728"/>
            <a:ext cx="450483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Разработка локальных нормативных актов, соответствующих законодательству РФ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и создающих лучшие условия для реализации СУЗ</a:t>
            </a:r>
            <a:endParaRPr lang="ru-RU" sz="1300" dirty="0">
              <a:solidFill>
                <a:srgbClr val="414142"/>
              </a:solidFill>
            </a:endParaRPr>
          </a:p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Наличие высокотехнологичных</a:t>
            </a:r>
            <a:r>
              <a:rPr lang="en-US" sz="1300" dirty="0" smtClean="0">
                <a:solidFill>
                  <a:srgbClr val="414142"/>
                </a:solidFill>
              </a:rPr>
              <a:t/>
            </a:r>
            <a:br>
              <a:rPr lang="en-US" sz="1300" dirty="0" smtClean="0">
                <a:solidFill>
                  <a:srgbClr val="414142"/>
                </a:solidFill>
              </a:rPr>
            </a:br>
            <a:r>
              <a:rPr lang="en-US" sz="1300" dirty="0" smtClean="0">
                <a:solidFill>
                  <a:srgbClr val="414142"/>
                </a:solidFill>
              </a:rPr>
              <a:t> </a:t>
            </a:r>
            <a:r>
              <a:rPr lang="ru-RU" sz="1300" dirty="0" smtClean="0">
                <a:solidFill>
                  <a:srgbClr val="414142"/>
                </a:solidFill>
              </a:rPr>
              <a:t> </a:t>
            </a:r>
            <a:r>
              <a:rPr lang="en-US" sz="1300" dirty="0" smtClean="0">
                <a:solidFill>
                  <a:srgbClr val="414142"/>
                </a:solidFill>
              </a:rPr>
              <a:t>   </a:t>
            </a:r>
            <a:r>
              <a:rPr lang="ru-RU" sz="1300" dirty="0" smtClean="0">
                <a:solidFill>
                  <a:srgbClr val="414142"/>
                </a:solidFill>
              </a:rPr>
              <a:t>  </a:t>
            </a:r>
            <a:r>
              <a:rPr lang="en-US" sz="1300" dirty="0" smtClean="0">
                <a:solidFill>
                  <a:srgbClr val="414142"/>
                </a:solidFill>
              </a:rPr>
              <a:t>  </a:t>
            </a:r>
            <a:r>
              <a:rPr lang="ru-RU" sz="1300" dirty="0" smtClean="0">
                <a:solidFill>
                  <a:srgbClr val="414142"/>
                </a:solidFill>
              </a:rPr>
              <a:t>и конкурентных продуктов, охраняемых и защищаемых </a:t>
            </a:r>
            <a:r>
              <a:rPr lang="en-US" sz="1300" dirty="0" smtClean="0">
                <a:solidFill>
                  <a:srgbClr val="414142"/>
                </a:solidFill>
              </a:rPr>
              <a:t>IP-</a:t>
            </a:r>
            <a:r>
              <a:rPr lang="ru-RU" sz="1300" dirty="0" smtClean="0">
                <a:solidFill>
                  <a:srgbClr val="414142"/>
                </a:solidFill>
              </a:rPr>
              <a:t>инструментами</a:t>
            </a:r>
          </a:p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Обеспечение </a:t>
            </a:r>
            <a:r>
              <a:rPr lang="ru-RU" sz="1300" dirty="0">
                <a:solidFill>
                  <a:srgbClr val="414142"/>
                </a:solidFill>
              </a:rPr>
              <a:t>патентной чистоты</a:t>
            </a:r>
            <a:r>
              <a:rPr lang="en-US" sz="1300" dirty="0">
                <a:solidFill>
                  <a:srgbClr val="414142"/>
                </a:solidFill>
              </a:rPr>
              <a:t/>
            </a:r>
            <a:br>
              <a:rPr lang="en-US" sz="1300" dirty="0">
                <a:solidFill>
                  <a:srgbClr val="414142"/>
                </a:solidFill>
              </a:rPr>
            </a:br>
            <a:r>
              <a:rPr lang="ru-RU" sz="1300" dirty="0">
                <a:solidFill>
                  <a:srgbClr val="414142"/>
                </a:solidFill>
              </a:rPr>
              <a:t>прав на продукты</a:t>
            </a:r>
            <a:r>
              <a:rPr lang="en-US" sz="1300" dirty="0">
                <a:solidFill>
                  <a:srgbClr val="414142"/>
                </a:solidFill>
              </a:rPr>
              <a:t> </a:t>
            </a:r>
            <a:r>
              <a:rPr lang="ru-RU" sz="1300" dirty="0">
                <a:solidFill>
                  <a:srgbClr val="414142"/>
                </a:solidFill>
              </a:rPr>
              <a:t>и технологии</a:t>
            </a:r>
            <a:r>
              <a:rPr lang="en-US" sz="1300" dirty="0">
                <a:solidFill>
                  <a:srgbClr val="414142"/>
                </a:solidFill>
              </a:rPr>
              <a:t> </a:t>
            </a:r>
            <a:br>
              <a:rPr lang="en-US" sz="1300" dirty="0">
                <a:solidFill>
                  <a:srgbClr val="414142"/>
                </a:solidFill>
              </a:rPr>
            </a:br>
            <a:r>
              <a:rPr lang="en-US" sz="1300" dirty="0" smtClean="0">
                <a:solidFill>
                  <a:srgbClr val="414142"/>
                </a:solidFill>
              </a:rPr>
              <a:t>                            </a:t>
            </a:r>
            <a:r>
              <a:rPr lang="ru-RU" sz="1300" dirty="0" smtClean="0">
                <a:solidFill>
                  <a:srgbClr val="414142"/>
                </a:solidFill>
              </a:rPr>
              <a:t>на территориях присутствия</a:t>
            </a:r>
          </a:p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Прозрачные схемы владения</a:t>
            </a:r>
            <a:endParaRPr lang="en-US" sz="1300" dirty="0">
              <a:solidFill>
                <a:srgbClr val="414142"/>
              </a:solidFill>
            </a:endParaRPr>
          </a:p>
          <a:p>
            <a:pPr algn="r">
              <a:spcAft>
                <a:spcPts val="1800"/>
              </a:spcAft>
              <a:buSzPct val="150000"/>
            </a:pPr>
            <a:endParaRPr lang="ru-RU" sz="1300" dirty="0">
              <a:solidFill>
                <a:srgbClr val="41414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0"/>
            <a:ext cx="7632700" cy="9620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rgbClr val="003274"/>
                </a:solidFill>
              </a:rPr>
              <a:t>Решение технологии СУЗ: основные принципы регламентации процесса управления правами на РИД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59763" y="6400800"/>
            <a:ext cx="627062" cy="377825"/>
          </a:xfrm>
          <a:noFill/>
        </p:spPr>
        <p:txBody>
          <a:bodyPr lIns="91440" tIns="45720" rIns="91440" bIns="45720" anchorCtr="0"/>
          <a:lstStyle/>
          <a:p>
            <a:pPr algn="ctr"/>
            <a:fld id="{F02D4A76-5F82-43D4-A57B-A86D2AED7A25}" type="slidenum">
              <a:rPr lang="ru-RU" sz="1200" b="0" smtClean="0">
                <a:solidFill>
                  <a:srgbClr val="818286"/>
                </a:solidFill>
                <a:latin typeface="Arial" pitchFamily="34" charset="0"/>
              </a:rPr>
              <a:pPr algn="ctr"/>
              <a:t>24</a:t>
            </a:fld>
            <a:endParaRPr lang="ru-RU" sz="1200" b="0" dirty="0" smtClean="0">
              <a:solidFill>
                <a:srgbClr val="818286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980728"/>
            <a:ext cx="39604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>
                <a:solidFill>
                  <a:srgbClr val="414142"/>
                </a:solidFill>
              </a:rPr>
              <a:t>Переход к стратегическому управлению </a:t>
            </a:r>
            <a:r>
              <a:rPr lang="ru-RU" sz="1300" dirty="0" smtClean="0">
                <a:solidFill>
                  <a:srgbClr val="414142"/>
                </a:solidFill>
              </a:rPr>
              <a:t/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патентным портфолио и </a:t>
            </a:r>
            <a:r>
              <a:rPr lang="ru-RU" sz="1300" dirty="0">
                <a:solidFill>
                  <a:srgbClr val="414142"/>
                </a:solidFill>
              </a:rPr>
              <a:t>технологиями</a:t>
            </a:r>
          </a:p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en-US" sz="1300" dirty="0" smtClean="0">
                <a:solidFill>
                  <a:srgbClr val="414142"/>
                </a:solidFill>
              </a:rPr>
              <a:t>IP-</a:t>
            </a:r>
            <a:r>
              <a:rPr lang="ru-RU" sz="1300" dirty="0" smtClean="0">
                <a:solidFill>
                  <a:srgbClr val="414142"/>
                </a:solidFill>
              </a:rPr>
              <a:t>права – самостоятельный</a:t>
            </a:r>
            <a:r>
              <a:rPr lang="en-US" sz="1300" dirty="0" smtClean="0">
                <a:solidFill>
                  <a:srgbClr val="414142"/>
                </a:solidFill>
              </a:rPr>
              <a:t> </a:t>
            </a:r>
            <a:r>
              <a:rPr lang="ru-RU" sz="1300" dirty="0" smtClean="0">
                <a:solidFill>
                  <a:srgbClr val="414142"/>
                </a:solidFill>
              </a:rPr>
              <a:t>продукт</a:t>
            </a:r>
            <a:r>
              <a:rPr lang="ru-RU" sz="1300" dirty="0">
                <a:solidFill>
                  <a:srgbClr val="414142"/>
                </a:solidFill>
              </a:rPr>
              <a:t>, </a:t>
            </a:r>
            <a:br>
              <a:rPr lang="ru-RU" sz="1300" dirty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трансфер </a:t>
            </a:r>
            <a:r>
              <a:rPr lang="ru-RU" sz="1300" dirty="0">
                <a:solidFill>
                  <a:srgbClr val="414142"/>
                </a:solidFill>
              </a:rPr>
              <a:t>технологий </a:t>
            </a:r>
            <a:r>
              <a:rPr lang="ru-RU" sz="1300" dirty="0" smtClean="0">
                <a:solidFill>
                  <a:srgbClr val="414142"/>
                </a:solidFill>
              </a:rPr>
              <a:t>–</a:t>
            </a:r>
            <a:r>
              <a:rPr lang="en-US" sz="1300" dirty="0" smtClean="0">
                <a:solidFill>
                  <a:srgbClr val="414142"/>
                </a:solidFill>
              </a:rPr>
              <a:t> </a:t>
            </a:r>
            <a:r>
              <a:rPr lang="ru-RU" sz="1300" dirty="0" smtClean="0">
                <a:solidFill>
                  <a:srgbClr val="414142"/>
                </a:solidFill>
              </a:rPr>
              <a:t>отдельный бизнес</a:t>
            </a:r>
          </a:p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>
                <a:solidFill>
                  <a:srgbClr val="414142"/>
                </a:solidFill>
              </a:rPr>
              <a:t>Проведение </a:t>
            </a:r>
            <a:r>
              <a:rPr lang="ru-RU" sz="1300" dirty="0" smtClean="0">
                <a:solidFill>
                  <a:srgbClr val="414142"/>
                </a:solidFill>
              </a:rPr>
              <a:t>политики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патентной «агрессии»</a:t>
            </a:r>
            <a:r>
              <a:rPr lang="en-US" sz="1300" dirty="0" smtClean="0">
                <a:solidFill>
                  <a:srgbClr val="414142"/>
                </a:solidFill>
              </a:rPr>
              <a:t/>
            </a:r>
            <a:br>
              <a:rPr lang="en-US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как </a:t>
            </a:r>
            <a:r>
              <a:rPr lang="ru-RU" sz="1300" dirty="0">
                <a:solidFill>
                  <a:srgbClr val="414142"/>
                </a:solidFill>
              </a:rPr>
              <a:t>инструмент работы</a:t>
            </a:r>
            <a:br>
              <a:rPr lang="ru-RU" sz="1300" dirty="0">
                <a:solidFill>
                  <a:srgbClr val="414142"/>
                </a:solidFill>
              </a:rPr>
            </a:br>
            <a:r>
              <a:rPr lang="ru-RU" sz="1300" dirty="0">
                <a:solidFill>
                  <a:srgbClr val="414142"/>
                </a:solidFill>
              </a:rPr>
              <a:t>на конкурентном </a:t>
            </a:r>
            <a:r>
              <a:rPr lang="ru-RU" sz="1300" dirty="0" smtClean="0">
                <a:solidFill>
                  <a:srgbClr val="414142"/>
                </a:solidFill>
              </a:rPr>
              <a:t>рынке</a:t>
            </a:r>
            <a:r>
              <a:rPr lang="en-US" sz="1300" dirty="0" smtClean="0">
                <a:solidFill>
                  <a:srgbClr val="414142"/>
                </a:solidFill>
              </a:rPr>
              <a:t/>
            </a:r>
            <a:br>
              <a:rPr lang="en-US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технологий</a:t>
            </a:r>
            <a:endParaRPr lang="en-US" sz="1300" dirty="0" smtClean="0">
              <a:solidFill>
                <a:srgbClr val="414142"/>
              </a:solidFill>
            </a:endParaRPr>
          </a:p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ИСУПРИД</a:t>
            </a:r>
            <a:endParaRPr lang="ru-RU" sz="1300" dirty="0">
              <a:solidFill>
                <a:srgbClr val="414142"/>
              </a:solidFill>
            </a:endParaRPr>
          </a:p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endParaRPr lang="ru-RU" sz="1400" dirty="0">
              <a:solidFill>
                <a:srgbClr val="41414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81715"/>
            <a:ext cx="29523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>
                <a:solidFill>
                  <a:srgbClr val="414142"/>
                </a:solidFill>
              </a:rPr>
              <a:t>Прозрачная </a:t>
            </a:r>
            <a:r>
              <a:rPr lang="ru-RU" sz="1300" dirty="0" smtClean="0">
                <a:solidFill>
                  <a:srgbClr val="414142"/>
                </a:solidFill>
              </a:rPr>
              <a:t>система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распределения дохода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от коммерциализации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прав на РИД</a:t>
            </a:r>
          </a:p>
          <a:p>
            <a:pPr marL="285750" indent="-285750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Единые простые правила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учета прав на РИД 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в качестве НМА </a:t>
            </a:r>
            <a:endParaRPr lang="en-US" sz="1300" dirty="0" smtClean="0">
              <a:solidFill>
                <a:srgbClr val="41414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005064"/>
            <a:ext cx="382508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Эффективная система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признания научных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работников и </a:t>
            </a:r>
            <a:r>
              <a:rPr lang="en-US" sz="1300" dirty="0" smtClean="0">
                <a:solidFill>
                  <a:srgbClr val="414142"/>
                </a:solidFill>
              </a:rPr>
              <a:t>IP-</a:t>
            </a:r>
            <a:r>
              <a:rPr lang="ru-RU" sz="1300" dirty="0" smtClean="0">
                <a:solidFill>
                  <a:srgbClr val="414142"/>
                </a:solidFill>
              </a:rPr>
              <a:t>специалистов</a:t>
            </a:r>
          </a:p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Прозрачная система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выплаты авторских 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вознаграждений</a:t>
            </a:r>
          </a:p>
          <a:p>
            <a:pPr marL="285750" indent="-285750" algn="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414142"/>
                </a:solidFill>
              </a:rPr>
              <a:t>Вовлечение организаций-разработчиков</a:t>
            </a:r>
            <a:br>
              <a:rPr lang="ru-RU" sz="1300" dirty="0" smtClean="0">
                <a:solidFill>
                  <a:srgbClr val="414142"/>
                </a:solidFill>
              </a:rPr>
            </a:br>
            <a:r>
              <a:rPr lang="ru-RU" sz="1300" dirty="0" smtClean="0">
                <a:solidFill>
                  <a:srgbClr val="414142"/>
                </a:solidFill>
              </a:rPr>
              <a:t>в процесс коммерциализации прав на РИД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176337"/>
            <a:ext cx="900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414142"/>
                </a:solidFill>
              </a:rPr>
              <a:t>Регламенты – основа передаваемой технологии, задача организаций – только адаптация под нужды пользователя</a:t>
            </a:r>
            <a:endParaRPr lang="ru-RU" sz="1200" b="1" dirty="0">
              <a:solidFill>
                <a:srgbClr val="41414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8568" y="3645024"/>
            <a:ext cx="16399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800"/>
              </a:spcAft>
              <a:buSzPct val="150000"/>
            </a:pPr>
            <a:r>
              <a:rPr lang="ru-RU" sz="1300" dirty="0" smtClean="0">
                <a:solidFill>
                  <a:srgbClr val="414142"/>
                </a:solidFill>
              </a:rPr>
              <a:t>и распоряжения </a:t>
            </a:r>
            <a:r>
              <a:rPr lang="en-US" sz="1300" dirty="0" smtClean="0">
                <a:solidFill>
                  <a:srgbClr val="414142"/>
                </a:solidFill>
              </a:rPr>
              <a:t>IP</a:t>
            </a:r>
            <a:endParaRPr lang="en-US" sz="13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87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7111830"/>
              </p:ext>
            </p:extLst>
          </p:nvPr>
        </p:nvGraphicFramePr>
        <p:xfrm>
          <a:off x="123794" y="1154679"/>
          <a:ext cx="4376197" cy="239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xmlns="" val="3972901388"/>
              </p:ext>
            </p:extLst>
          </p:nvPr>
        </p:nvGraphicFramePr>
        <p:xfrm>
          <a:off x="107504" y="3857628"/>
          <a:ext cx="4464496" cy="282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" name="Диаграмма 89"/>
          <p:cNvGraphicFramePr/>
          <p:nvPr>
            <p:extLst>
              <p:ext uri="{D42A27DB-BD31-4B8C-83A1-F6EECF244321}">
                <p14:modId xmlns:p14="http://schemas.microsoft.com/office/powerpoint/2010/main" xmlns="" val="3750576208"/>
              </p:ext>
            </p:extLst>
          </p:nvPr>
        </p:nvGraphicFramePr>
        <p:xfrm>
          <a:off x="103323" y="4929198"/>
          <a:ext cx="1876389" cy="187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8F3B9-BA07-4B55-87EA-3D1A2A229AA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714876" y="3936406"/>
            <a:ext cx="43502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200" dirty="0">
                <a:solidFill>
                  <a:srgbClr val="414142"/>
                </a:solidFill>
              </a:rPr>
              <a:t>Сокращение затрат на создание</a:t>
            </a:r>
            <a:br>
              <a:rPr lang="ru-RU" sz="1200" dirty="0">
                <a:solidFill>
                  <a:srgbClr val="414142"/>
                </a:solidFill>
              </a:rPr>
            </a:br>
            <a:r>
              <a:rPr lang="ru-RU" sz="1200" dirty="0">
                <a:solidFill>
                  <a:srgbClr val="414142"/>
                </a:solidFill>
              </a:rPr>
              <a:t>1 наукоемкого патента к 2020 </a:t>
            </a:r>
            <a:r>
              <a:rPr lang="ru-RU" sz="1200" dirty="0" smtClean="0">
                <a:solidFill>
                  <a:srgbClr val="414142"/>
                </a:solidFill>
              </a:rPr>
              <a:t>году</a:t>
            </a:r>
            <a:r>
              <a:rPr lang="ru-RU" sz="1200" dirty="0">
                <a:solidFill>
                  <a:srgbClr val="414142"/>
                </a:solidFill>
              </a:rPr>
              <a:t/>
            </a:r>
            <a:br>
              <a:rPr lang="ru-RU" sz="1200" dirty="0">
                <a:solidFill>
                  <a:srgbClr val="414142"/>
                </a:solidFill>
              </a:rPr>
            </a:br>
            <a:r>
              <a:rPr lang="ru-RU" sz="1200" dirty="0" smtClean="0">
                <a:solidFill>
                  <a:srgbClr val="414142"/>
                </a:solidFill>
              </a:rPr>
              <a:t>более чем </a:t>
            </a:r>
            <a:r>
              <a:rPr lang="ru-RU" sz="1200" b="1" dirty="0">
                <a:solidFill>
                  <a:srgbClr val="414142"/>
                </a:solidFill>
              </a:rPr>
              <a:t>в </a:t>
            </a:r>
            <a:r>
              <a:rPr lang="en-US" sz="1200" b="1" dirty="0">
                <a:solidFill>
                  <a:srgbClr val="363637"/>
                </a:solidFill>
              </a:rPr>
              <a:t> 2</a:t>
            </a:r>
            <a:r>
              <a:rPr lang="ru-RU" sz="1200" b="1" dirty="0">
                <a:solidFill>
                  <a:srgbClr val="363637"/>
                </a:solidFill>
              </a:rPr>
              <a:t> раза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>
              <a:solidFill>
                <a:srgbClr val="41414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>
                <a:solidFill>
                  <a:srgbClr val="414142"/>
                </a:solidFill>
              </a:rPr>
              <a:t>Рост патентной активности к 2020 году</a:t>
            </a:r>
            <a:br>
              <a:rPr lang="ru-RU" sz="1200" dirty="0">
                <a:solidFill>
                  <a:srgbClr val="414142"/>
                </a:solidFill>
              </a:rPr>
            </a:br>
            <a:r>
              <a:rPr lang="ru-RU" sz="1200" b="1" dirty="0">
                <a:solidFill>
                  <a:srgbClr val="363637"/>
                </a:solidFill>
              </a:rPr>
              <a:t>в </a:t>
            </a:r>
            <a:r>
              <a:rPr lang="en-US" sz="1200" b="1" dirty="0">
                <a:solidFill>
                  <a:srgbClr val="363637"/>
                </a:solidFill>
              </a:rPr>
              <a:t>5</a:t>
            </a:r>
            <a:r>
              <a:rPr lang="ru-RU" sz="1200" b="1" dirty="0">
                <a:solidFill>
                  <a:srgbClr val="363637"/>
                </a:solidFill>
              </a:rPr>
              <a:t> раз</a:t>
            </a:r>
          </a:p>
          <a:p>
            <a:pPr marL="342900" indent="-342900"/>
            <a:endParaRPr lang="ru-RU" sz="1200" b="1" dirty="0">
              <a:solidFill>
                <a:srgbClr val="363637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>
                <a:solidFill>
                  <a:srgbClr val="363637"/>
                </a:solidFill>
              </a:rPr>
              <a:t>Обеспечение патентов ноу-хау к 2020 </a:t>
            </a:r>
            <a:r>
              <a:rPr lang="ru-RU" sz="1200" dirty="0" smtClean="0">
                <a:solidFill>
                  <a:srgbClr val="363637"/>
                </a:solidFill>
              </a:rPr>
              <a:t>году</a:t>
            </a:r>
            <a:br>
              <a:rPr lang="ru-RU" sz="1200" dirty="0" smtClean="0">
                <a:solidFill>
                  <a:srgbClr val="363637"/>
                </a:solidFill>
              </a:rPr>
            </a:br>
            <a:r>
              <a:rPr lang="ru-RU" sz="1200" dirty="0" smtClean="0">
                <a:solidFill>
                  <a:srgbClr val="363637"/>
                </a:solidFill>
              </a:rPr>
              <a:t>в </a:t>
            </a:r>
            <a:r>
              <a:rPr lang="ru-RU" sz="1200" dirty="0">
                <a:solidFill>
                  <a:srgbClr val="363637"/>
                </a:solidFill>
              </a:rPr>
              <a:t>соотношении: </a:t>
            </a:r>
          </a:p>
          <a:p>
            <a:pPr marL="342900" indent="-342900"/>
            <a:r>
              <a:rPr lang="ru-RU" sz="1200" b="1" dirty="0">
                <a:solidFill>
                  <a:srgbClr val="363637"/>
                </a:solidFill>
              </a:rPr>
              <a:t>	1 патент / </a:t>
            </a:r>
            <a:r>
              <a:rPr lang="en-US" sz="1200" b="1" dirty="0">
                <a:solidFill>
                  <a:srgbClr val="363637"/>
                </a:solidFill>
              </a:rPr>
              <a:t>2</a:t>
            </a:r>
            <a:r>
              <a:rPr lang="ru-RU" sz="1200" b="1" dirty="0">
                <a:solidFill>
                  <a:srgbClr val="363637"/>
                </a:solidFill>
              </a:rPr>
              <a:t> ноу-хау </a:t>
            </a:r>
            <a:br>
              <a:rPr lang="ru-RU" sz="1200" b="1" dirty="0">
                <a:solidFill>
                  <a:srgbClr val="363637"/>
                </a:solidFill>
              </a:rPr>
            </a:br>
            <a:r>
              <a:rPr lang="ru-RU" sz="1200" dirty="0">
                <a:solidFill>
                  <a:srgbClr val="363637"/>
                </a:solidFill>
              </a:rPr>
              <a:t>(типовое соотношение в практике мировых технологических лидеров, на примере </a:t>
            </a:r>
            <a:r>
              <a:rPr lang="en-US" sz="1200" dirty="0">
                <a:solidFill>
                  <a:srgbClr val="363637"/>
                </a:solidFill>
              </a:rPr>
              <a:t>IBM)</a:t>
            </a:r>
            <a:endParaRPr lang="ru-RU" sz="1200" b="1" dirty="0">
              <a:solidFill>
                <a:srgbClr val="363637"/>
              </a:solidFill>
            </a:endParaRPr>
          </a:p>
          <a:p>
            <a:pPr marL="342900" indent="-342900"/>
            <a:endParaRPr lang="ru-RU" sz="1200" dirty="0">
              <a:solidFill>
                <a:srgbClr val="41414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92357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14142"/>
                </a:solidFill>
              </a:rPr>
              <a:t>Затраты на создание наукоемкого  РИД  в сравнении </a:t>
            </a:r>
            <a:br>
              <a:rPr lang="ru-RU" sz="1200" b="1" dirty="0">
                <a:solidFill>
                  <a:srgbClr val="414142"/>
                </a:solidFill>
              </a:rPr>
            </a:br>
            <a:r>
              <a:rPr lang="ru-RU" sz="1200" b="1" dirty="0">
                <a:solidFill>
                  <a:srgbClr val="414142"/>
                </a:solidFill>
              </a:rPr>
              <a:t>с мировыми технологическими лидерами</a:t>
            </a:r>
            <a:r>
              <a:rPr lang="en-US" sz="1200" b="1" dirty="0">
                <a:solidFill>
                  <a:srgbClr val="414142"/>
                </a:solidFill>
              </a:rPr>
              <a:t> </a:t>
            </a:r>
            <a:r>
              <a:rPr lang="ru-RU" sz="1200" b="1" dirty="0">
                <a:solidFill>
                  <a:srgbClr val="414142"/>
                </a:solidFill>
              </a:rPr>
              <a:t>в </a:t>
            </a:r>
            <a:r>
              <a:rPr lang="ru-RU" sz="1200" b="1" dirty="0" smtClean="0">
                <a:solidFill>
                  <a:srgbClr val="414142"/>
                </a:solidFill>
              </a:rPr>
              <a:t>201</a:t>
            </a:r>
            <a:r>
              <a:rPr lang="en-US" sz="1200" b="1" dirty="0" smtClean="0">
                <a:solidFill>
                  <a:srgbClr val="414142"/>
                </a:solidFill>
              </a:rPr>
              <a:t>2</a:t>
            </a:r>
            <a:r>
              <a:rPr lang="ru-RU" sz="1200" b="1" dirty="0" smtClean="0">
                <a:solidFill>
                  <a:srgbClr val="414142"/>
                </a:solidFill>
              </a:rPr>
              <a:t> </a:t>
            </a:r>
            <a:r>
              <a:rPr lang="ru-RU" sz="1200" b="1" dirty="0">
                <a:solidFill>
                  <a:srgbClr val="414142"/>
                </a:solidFill>
              </a:rPr>
              <a:t>году, млн. руб.*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794" y="3549016"/>
            <a:ext cx="432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14142"/>
                </a:solidFill>
              </a:rPr>
              <a:t>Структура портфеля прав на РИД (патенты + ноу-хау)</a:t>
            </a:r>
            <a:br>
              <a:rPr lang="ru-RU" sz="1200" b="1" dirty="0">
                <a:solidFill>
                  <a:srgbClr val="414142"/>
                </a:solidFill>
              </a:rPr>
            </a:br>
            <a:r>
              <a:rPr lang="ru-RU" sz="1200" b="1" dirty="0">
                <a:solidFill>
                  <a:srgbClr val="414142"/>
                </a:solidFill>
              </a:rPr>
              <a:t>нарастающим итогом к 2020 году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499992" y="3789040"/>
            <a:ext cx="254888" cy="210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1520" y="48243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414142"/>
                </a:solidFill>
              </a:rPr>
              <a:t>исторические</a:t>
            </a:r>
            <a:br>
              <a:rPr lang="ru-RU" sz="1000" b="1" dirty="0">
                <a:solidFill>
                  <a:srgbClr val="414142"/>
                </a:solidFill>
              </a:rPr>
            </a:br>
            <a:r>
              <a:rPr lang="ru-RU" sz="1000" b="1" dirty="0">
                <a:solidFill>
                  <a:srgbClr val="414142"/>
                </a:solidFill>
              </a:rPr>
              <a:t>РИД </a:t>
            </a:r>
            <a:r>
              <a:rPr lang="ru-RU" sz="1000" b="1" dirty="0" smtClean="0">
                <a:solidFill>
                  <a:srgbClr val="414142"/>
                </a:solidFill>
              </a:rPr>
              <a:t>(01.01.2013)</a:t>
            </a:r>
            <a:endParaRPr lang="ru-RU" sz="1000" b="1" dirty="0">
              <a:solidFill>
                <a:srgbClr val="41414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00430" y="3875134"/>
            <a:ext cx="12570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414142"/>
                </a:solidFill>
              </a:rPr>
              <a:t>наполнение</a:t>
            </a:r>
          </a:p>
          <a:p>
            <a:r>
              <a:rPr lang="ru-RU" sz="1000" b="1" dirty="0">
                <a:solidFill>
                  <a:srgbClr val="414142"/>
                </a:solidFill>
              </a:rPr>
              <a:t>за период</a:t>
            </a:r>
          </a:p>
          <a:p>
            <a:r>
              <a:rPr lang="ru-RU" sz="1000" b="1" dirty="0">
                <a:solidFill>
                  <a:srgbClr val="414142"/>
                </a:solidFill>
              </a:rPr>
              <a:t>с 2013 по 2020 гг.</a:t>
            </a:r>
          </a:p>
        </p:txBody>
      </p:sp>
      <p:sp>
        <p:nvSpPr>
          <p:cNvPr id="46" name="Rectangle 5"/>
          <p:cNvSpPr txBox="1">
            <a:spLocks noChangeArrowheads="1"/>
          </p:cNvSpPr>
          <p:nvPr/>
        </p:nvSpPr>
        <p:spPr bwMode="auto">
          <a:xfrm>
            <a:off x="179512" y="3743"/>
            <a:ext cx="838842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800" dirty="0" smtClean="0">
                <a:solidFill>
                  <a:srgbClr val="1F497D"/>
                </a:solidFill>
              </a:rPr>
              <a:t>Решение технологии СУЗ:</a:t>
            </a:r>
            <a:br>
              <a:rPr lang="ru-RU" sz="1800" dirty="0" smtClean="0">
                <a:solidFill>
                  <a:srgbClr val="1F497D"/>
                </a:solidFill>
              </a:rPr>
            </a:br>
            <a:r>
              <a:rPr lang="ru-RU" sz="1800" dirty="0" smtClean="0">
                <a:solidFill>
                  <a:srgbClr val="1F497D"/>
                </a:solidFill>
              </a:rPr>
              <a:t>патентная политика Госкорпорации «Росатом» – залог конкурентоспособности и технологического лидерства </a:t>
            </a:r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6264" y="1652879"/>
            <a:ext cx="2664344" cy="4320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На общемировом уровне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54" name="Рисунок 42" descr="01_rosatom-otricaet-hranenie-yadernyh-othodov-iz-francii-pod-otkrytym-nebo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595" y="3203261"/>
            <a:ext cx="594309" cy="38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areva-logo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3226" y="3204462"/>
            <a:ext cx="383237" cy="281114"/>
          </a:xfrm>
          <a:prstGeom prst="rect">
            <a:avLst/>
          </a:prstGeom>
        </p:spPr>
      </p:pic>
      <p:pic>
        <p:nvPicPr>
          <p:cNvPr id="59" name="Picture 124" descr="ANd9GcRkYh2N3HK71hbCXthqxEACAc3OIgPM03LWYeT562jluk3CPa-v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8859" y="3236361"/>
            <a:ext cx="368569" cy="22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200px-General_Electric_logo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8806" y="3221755"/>
            <a:ext cx="264353" cy="264353"/>
          </a:xfrm>
          <a:prstGeom prst="rect">
            <a:avLst/>
          </a:prstGeom>
        </p:spPr>
      </p:pic>
      <p:pic>
        <p:nvPicPr>
          <p:cNvPr id="62" name="Рисунок 61" descr="siemens-logo.jpg"/>
          <p:cNvPicPr>
            <a:picLocks noChangeAspect="1"/>
          </p:cNvPicPr>
          <p:nvPr/>
        </p:nvPicPr>
        <p:blipFill>
          <a:blip r:embed="rId9" cstate="print"/>
          <a:srcRect l="3048" t="8636" r="3024" b="13824"/>
          <a:stretch>
            <a:fillRect/>
          </a:stretch>
        </p:blipFill>
        <p:spPr>
          <a:xfrm>
            <a:off x="595999" y="3315323"/>
            <a:ext cx="604829" cy="113498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4286363" y="935106"/>
            <a:ext cx="5039788" cy="2894406"/>
            <a:chOff x="4318558" y="980728"/>
            <a:chExt cx="5039788" cy="287160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4318558" y="980728"/>
              <a:ext cx="4825442" cy="2741432"/>
              <a:chOff x="4294044" y="1044758"/>
              <a:chExt cx="4825442" cy="2741432"/>
            </a:xfrm>
          </p:grpSpPr>
          <p:graphicFrame>
            <p:nvGraphicFramePr>
              <p:cNvPr id="91" name="Диаграмма 90"/>
              <p:cNvGraphicFramePr/>
              <p:nvPr>
                <p:extLst>
                  <p:ext uri="{D42A27DB-BD31-4B8C-83A1-F6EECF244321}">
                    <p14:modId xmlns:p14="http://schemas.microsoft.com/office/powerpoint/2010/main" xmlns="" val="984932733"/>
                  </p:ext>
                </p:extLst>
              </p:nvPr>
            </p:nvGraphicFramePr>
            <p:xfrm>
              <a:off x="4505793" y="1044758"/>
              <a:ext cx="4542223" cy="26722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84" name="Диаграмма 83"/>
              <p:cNvGraphicFramePr/>
              <p:nvPr>
                <p:extLst>
                  <p:ext uri="{D42A27DB-BD31-4B8C-83A1-F6EECF244321}">
                    <p14:modId xmlns:p14="http://schemas.microsoft.com/office/powerpoint/2010/main" xmlns="" val="3885826077"/>
                  </p:ext>
                </p:extLst>
              </p:nvPr>
            </p:nvGraphicFramePr>
            <p:xfrm>
              <a:off x="4483215" y="1313983"/>
              <a:ext cx="4542223" cy="24722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8898264" y="1285859"/>
                <a:ext cx="0" cy="2176691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79"/>
              <p:cNvSpPr txBox="1"/>
              <p:nvPr/>
            </p:nvSpPr>
            <p:spPr>
              <a:xfrm>
                <a:off x="8811709" y="1404798"/>
                <a:ext cx="307777" cy="1773884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ru-RU" sz="800" dirty="0">
                    <a:solidFill>
                      <a:srgbClr val="414142"/>
                    </a:solidFill>
                    <a:latin typeface="Arial"/>
                    <a:cs typeface="Arial"/>
                  </a:rPr>
                  <a:t>Количество заявок на патенты, шт.</a:t>
                </a:r>
              </a:p>
            </p:txBody>
          </p:sp>
          <p:sp>
            <p:nvSpPr>
              <p:cNvPr id="95" name="TextBox 80"/>
              <p:cNvSpPr txBox="1"/>
              <p:nvPr/>
            </p:nvSpPr>
            <p:spPr>
              <a:xfrm rot="10800000">
                <a:off x="4294044" y="1579003"/>
                <a:ext cx="430887" cy="151099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ru-RU" sz="800" dirty="0">
                    <a:solidFill>
                      <a:srgbClr val="414142"/>
                    </a:solidFill>
                    <a:latin typeface="Arial"/>
                    <a:cs typeface="Arial"/>
                  </a:rPr>
                  <a:t>Себестоимость</a:t>
                </a:r>
                <a:br>
                  <a:rPr lang="ru-RU" sz="800" dirty="0">
                    <a:solidFill>
                      <a:srgbClr val="414142"/>
                    </a:solidFill>
                    <a:latin typeface="Arial"/>
                    <a:cs typeface="Arial"/>
                  </a:rPr>
                </a:br>
                <a:r>
                  <a:rPr lang="ru-RU" sz="800" dirty="0">
                    <a:solidFill>
                      <a:srgbClr val="414142"/>
                    </a:solidFill>
                    <a:latin typeface="Arial"/>
                    <a:cs typeface="Arial"/>
                  </a:rPr>
                  <a:t>1 наукоемкого РИД, млн. руб.</a:t>
                </a:r>
              </a:p>
            </p:txBody>
          </p:sp>
        </p:grpSp>
        <p:sp>
          <p:nvSpPr>
            <p:cNvPr id="67" name="TextBox 33"/>
            <p:cNvSpPr txBox="1"/>
            <p:nvPr/>
          </p:nvSpPr>
          <p:spPr>
            <a:xfrm>
              <a:off x="5043491" y="3513774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800" dirty="0">
                  <a:solidFill>
                    <a:srgbClr val="414142"/>
                  </a:solidFill>
                  <a:latin typeface="Arial"/>
                  <a:cs typeface="Arial"/>
                </a:rPr>
                <a:t>количество заявок</a:t>
              </a:r>
              <a:br>
                <a:rPr lang="ru-RU" sz="800" dirty="0">
                  <a:solidFill>
                    <a:srgbClr val="414142"/>
                  </a:solidFill>
                  <a:latin typeface="Arial"/>
                  <a:cs typeface="Arial"/>
                </a:rPr>
              </a:br>
              <a:r>
                <a:rPr lang="ru-RU" sz="800" dirty="0">
                  <a:solidFill>
                    <a:srgbClr val="414142"/>
                  </a:solidFill>
                  <a:latin typeface="Arial"/>
                  <a:cs typeface="Arial"/>
                </a:rPr>
                <a:t>на получение патентов</a:t>
              </a:r>
            </a:p>
          </p:txBody>
        </p:sp>
        <p:sp>
          <p:nvSpPr>
            <p:cNvPr id="68" name="TextBox 44"/>
            <p:cNvSpPr txBox="1"/>
            <p:nvPr/>
          </p:nvSpPr>
          <p:spPr>
            <a:xfrm>
              <a:off x="6750667" y="3519488"/>
              <a:ext cx="26076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800" dirty="0">
                  <a:solidFill>
                    <a:srgbClr val="414142"/>
                  </a:solidFill>
                  <a:latin typeface="Arial"/>
                  <a:cs typeface="Arial"/>
                </a:rPr>
                <a:t>себестоимость</a:t>
              </a:r>
              <a:r>
                <a:rPr lang="en-US" sz="800" dirty="0">
                  <a:solidFill>
                    <a:srgbClr val="414142"/>
                  </a:solidFill>
                  <a:latin typeface="Arial"/>
                  <a:cs typeface="Arial"/>
                </a:rPr>
                <a:t> </a:t>
              </a:r>
              <a:r>
                <a:rPr lang="ru-RU" sz="800" dirty="0">
                  <a:solidFill>
                    <a:srgbClr val="414142"/>
                  </a:solidFill>
                  <a:latin typeface="Arial"/>
                  <a:cs typeface="Arial"/>
                </a:rPr>
                <a:t>1 наукоемкого РИД, млн. руб.</a:t>
              </a: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4786314" y="3629026"/>
              <a:ext cx="28575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500826" y="3629597"/>
              <a:ext cx="28575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459516" y="2020001"/>
              <a:ext cx="0" cy="9970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6416659" y="1977133"/>
              <a:ext cx="85714" cy="857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00" dirty="0">
                <a:solidFill>
                  <a:srgbClr val="FFFFFF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6415112" y="2955426"/>
              <a:ext cx="85714" cy="857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00" dirty="0">
                <a:solidFill>
                  <a:srgbClr val="FFFFFF"/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448796" y="3359150"/>
              <a:ext cx="0" cy="635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56"/>
            <p:cNvSpPr txBox="1"/>
            <p:nvPr/>
          </p:nvSpPr>
          <p:spPr>
            <a:xfrm>
              <a:off x="5214942" y="1410742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800" dirty="0">
                  <a:solidFill>
                    <a:srgbClr val="414142"/>
                  </a:solidFill>
                  <a:latin typeface="Arial"/>
                  <a:cs typeface="Arial"/>
                </a:rPr>
                <a:t>53,4</a:t>
              </a:r>
              <a:endParaRPr lang="ru-RU" sz="800" dirty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83" name="TextBox 57"/>
            <p:cNvSpPr txBox="1"/>
            <p:nvPr/>
          </p:nvSpPr>
          <p:spPr>
            <a:xfrm>
              <a:off x="5251822" y="2910200"/>
              <a:ext cx="357790" cy="213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800" dirty="0" smtClean="0">
                  <a:solidFill>
                    <a:srgbClr val="414142"/>
                  </a:solidFill>
                  <a:latin typeface="Arial"/>
                  <a:cs typeface="Arial"/>
                </a:rPr>
                <a:t>2</a:t>
              </a:r>
              <a:r>
                <a:rPr lang="en-US" sz="800" dirty="0" smtClean="0">
                  <a:solidFill>
                    <a:srgbClr val="414142"/>
                  </a:solidFill>
                  <a:latin typeface="Arial"/>
                  <a:cs typeface="Arial"/>
                </a:rPr>
                <a:t>78</a:t>
              </a:r>
              <a:endParaRPr lang="ru-RU" sz="800" dirty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96" name="Прямая соединительная линия 95"/>
          <p:cNvCxnSpPr/>
          <p:nvPr/>
        </p:nvCxnSpPr>
        <p:spPr>
          <a:xfrm>
            <a:off x="6417796" y="3332822"/>
            <a:ext cx="0" cy="64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"/>
          <p:cNvSpPr txBox="1"/>
          <p:nvPr/>
        </p:nvSpPr>
        <p:spPr>
          <a:xfrm>
            <a:off x="6231615" y="1732707"/>
            <a:ext cx="914400" cy="914400"/>
          </a:xfrm>
          <a:prstGeom prst="rect">
            <a:avLst/>
          </a:prstGeom>
        </p:spPr>
        <p:txBody>
          <a:bodyPr wrap="none" rtlCol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800" b="1" dirty="0" smtClean="0">
                <a:solidFill>
                  <a:srgbClr val="808080">
                    <a:lumMod val="50000"/>
                  </a:srgbClr>
                </a:solidFill>
              </a:rPr>
              <a:t>42,9</a:t>
            </a:r>
            <a:endParaRPr lang="ru-RU" sz="800" b="1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3150" y="3025492"/>
            <a:ext cx="335555" cy="158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998" y="2994912"/>
            <a:ext cx="573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414142"/>
                </a:solidFill>
              </a:rPr>
              <a:t>503</a:t>
            </a:r>
            <a:endParaRPr lang="ru-RU" sz="800" b="1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84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05345" y="0"/>
            <a:ext cx="6792912" cy="962025"/>
          </a:xfrm>
        </p:spPr>
        <p:txBody>
          <a:bodyPr/>
          <a:lstStyle/>
          <a:p>
            <a:r>
              <a:rPr lang="ru-RU" sz="1800" dirty="0" smtClean="0"/>
              <a:t>Программа развития технологии СУЗ:</a:t>
            </a:r>
            <a:br>
              <a:rPr lang="ru-RU" sz="1800" dirty="0" smtClean="0"/>
            </a:br>
            <a:r>
              <a:rPr lang="ru-RU" sz="1800" dirty="0" smtClean="0"/>
              <a:t>новые информационные системы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D9946-7D07-4773-B907-D56D05B98ED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58372" name="TextBox 12"/>
          <p:cNvSpPr txBox="1">
            <a:spLocks noChangeArrowheads="1"/>
          </p:cNvSpPr>
          <p:nvPr/>
        </p:nvSpPr>
        <p:spPr bwMode="auto">
          <a:xfrm>
            <a:off x="465138" y="1049338"/>
            <a:ext cx="35750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6213" indent="-1762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596D1"/>
              </a:buClr>
            </a:pPr>
            <a:r>
              <a:rPr lang="ru-RU" sz="1400" b="1" dirty="0" smtClean="0">
                <a:solidFill>
                  <a:srgbClr val="17375E"/>
                </a:solidFill>
              </a:rPr>
              <a:t>Социальная сеть экспертов</a:t>
            </a:r>
            <a:endParaRPr lang="ru-RU" sz="1400" b="1" dirty="0">
              <a:solidFill>
                <a:srgbClr val="17375E"/>
              </a:solidFill>
            </a:endParaRPr>
          </a:p>
          <a:p>
            <a:pPr lvl="1" algn="just" eaLnBrk="1" hangingPunct="1">
              <a:spcBef>
                <a:spcPts val="600"/>
              </a:spcBef>
              <a:buClr>
                <a:srgbClr val="4596D1"/>
              </a:buClr>
              <a:buFont typeface="Arial" charset="0"/>
              <a:buChar char="•"/>
            </a:pPr>
            <a:endParaRPr lang="ru-RU" sz="1400" dirty="0" smtClean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5" y="1049338"/>
            <a:ext cx="4176465" cy="248920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ru-RU"/>
            </a:defPPr>
            <a:lvl1pPr algn="just">
              <a:spcBef>
                <a:spcPts val="600"/>
              </a:spcBef>
              <a:buClr>
                <a:srgbClr val="4596D1"/>
              </a:buClr>
              <a:defRPr sz="1400" b="1">
                <a:solidFill>
                  <a:srgbClr val="414142"/>
                </a:solidFill>
              </a:defRPr>
            </a:lvl1pPr>
            <a:lvl2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4596D1"/>
              </a:buClr>
              <a:buFont typeface="Wingdings" pitchFamily="2" charset="2"/>
              <a:buChar char="ü"/>
              <a:defRPr sz="1200">
                <a:solidFill>
                  <a:srgbClr val="414142"/>
                </a:solidFill>
              </a:defRPr>
            </a:lvl2pPr>
          </a:lstStyle>
          <a:p>
            <a:pPr algn="l">
              <a:defRPr/>
            </a:pPr>
            <a:r>
              <a:rPr lang="ru-RU" dirty="0" smtClean="0">
                <a:solidFill>
                  <a:srgbClr val="17375E"/>
                </a:solidFill>
              </a:rPr>
              <a:t>Система управления правами на РИД</a:t>
            </a:r>
            <a:endParaRPr lang="ru-RU" dirty="0">
              <a:solidFill>
                <a:srgbClr val="17375E"/>
              </a:solidFill>
            </a:endParaRPr>
          </a:p>
          <a:p>
            <a:pPr marL="176213" lvl="1" indent="-176213">
              <a:lnSpc>
                <a:spcPct val="100000"/>
              </a:lnSpc>
              <a:buFont typeface="Arial" charset="0"/>
              <a:buChar char="•"/>
            </a:pPr>
            <a:r>
              <a:rPr lang="ru-RU" sz="1400" dirty="0" smtClean="0">
                <a:solidFill>
                  <a:srgbClr val="17375E"/>
                </a:solidFill>
              </a:rPr>
              <a:t>Инструменты </a:t>
            </a:r>
            <a:r>
              <a:rPr lang="ru-RU" sz="1400" dirty="0">
                <a:solidFill>
                  <a:srgbClr val="17375E"/>
                </a:solidFill>
              </a:rPr>
              <a:t>и </a:t>
            </a:r>
            <a:r>
              <a:rPr lang="ru-RU" sz="1400" dirty="0" smtClean="0">
                <a:solidFill>
                  <a:srgbClr val="17375E"/>
                </a:solidFill>
              </a:rPr>
              <a:t>сервисы  </a:t>
            </a:r>
            <a:r>
              <a:rPr lang="ru-RU" sz="1400" dirty="0">
                <a:solidFill>
                  <a:srgbClr val="17375E"/>
                </a:solidFill>
              </a:rPr>
              <a:t>для </a:t>
            </a:r>
            <a:r>
              <a:rPr lang="ru-RU" sz="1400" dirty="0" smtClean="0">
                <a:solidFill>
                  <a:srgbClr val="17375E"/>
                </a:solidFill>
              </a:rPr>
              <a:t>обеспечения </a:t>
            </a:r>
            <a:r>
              <a:rPr lang="ru-RU" sz="1400" dirty="0">
                <a:solidFill>
                  <a:srgbClr val="17375E"/>
                </a:solidFill>
              </a:rPr>
              <a:t>процесса управления правами на РИД информационной поддержкой на всех этапах </a:t>
            </a:r>
            <a:r>
              <a:rPr lang="ru-RU" sz="1400" dirty="0" smtClean="0">
                <a:solidFill>
                  <a:srgbClr val="17375E"/>
                </a:solidFill>
              </a:rPr>
              <a:t>жизненного цикла РИД</a:t>
            </a:r>
            <a:endParaRPr lang="ru-RU" sz="1400" dirty="0">
              <a:solidFill>
                <a:srgbClr val="17375E"/>
              </a:solidFill>
            </a:endParaRPr>
          </a:p>
          <a:p>
            <a:pPr marL="176213" lvl="1" indent="-176213">
              <a:lnSpc>
                <a:spcPct val="100000"/>
              </a:lnSpc>
              <a:buFont typeface="Arial" charset="0"/>
              <a:buChar char="•"/>
            </a:pPr>
            <a:r>
              <a:rPr lang="ru-RU" sz="1400" dirty="0" smtClean="0">
                <a:solidFill>
                  <a:srgbClr val="17375E"/>
                </a:solidFill>
              </a:rPr>
              <a:t>Формирование </a:t>
            </a:r>
            <a:r>
              <a:rPr lang="ru-RU" sz="1400" dirty="0">
                <a:solidFill>
                  <a:srgbClr val="17375E"/>
                </a:solidFill>
              </a:rPr>
              <a:t>единого информационного пространства управления правами на РИД</a:t>
            </a:r>
          </a:p>
        </p:txBody>
      </p:sp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061186" cy="1708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809" y="3227664"/>
            <a:ext cx="3239863" cy="2052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09421"/>
            <a:ext cx="3083381" cy="2095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6"/>
          <p:cNvCxnSpPr/>
          <p:nvPr/>
        </p:nvCxnSpPr>
        <p:spPr>
          <a:xfrm>
            <a:off x="466725" y="1285875"/>
            <a:ext cx="3694113" cy="0"/>
          </a:xfrm>
          <a:prstGeom prst="line">
            <a:avLst/>
          </a:prstGeom>
          <a:ln w="3175">
            <a:solidFill>
              <a:srgbClr val="2E8DB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6"/>
          <p:cNvCxnSpPr/>
          <p:nvPr/>
        </p:nvCxnSpPr>
        <p:spPr>
          <a:xfrm>
            <a:off x="4716015" y="1285875"/>
            <a:ext cx="4056510" cy="0"/>
          </a:xfrm>
          <a:prstGeom prst="line">
            <a:avLst/>
          </a:prstGeom>
          <a:ln w="3175">
            <a:solidFill>
              <a:srgbClr val="2E8DB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970" y="2852936"/>
            <a:ext cx="3001457" cy="1708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Temp\Rar$DR00.304\Просмотр главной страницы систем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02041"/>
            <a:ext cx="2856646" cy="231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Temp\Rar$DR96.304\Перечень РИД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099" y="3717032"/>
            <a:ext cx="2857988" cy="2091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51" y="1340768"/>
            <a:ext cx="402146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1" indent="-176213" algn="just">
              <a:spcBef>
                <a:spcPts val="600"/>
              </a:spcBef>
              <a:buClr>
                <a:srgbClr val="4596D1"/>
              </a:buClr>
              <a:buFont typeface="Arial" charset="0"/>
              <a:buChar char="•"/>
            </a:pPr>
            <a:r>
              <a:rPr lang="ru-RU" sz="1400" dirty="0" smtClean="0">
                <a:solidFill>
                  <a:srgbClr val="17375E"/>
                </a:solidFill>
              </a:rPr>
              <a:t>Формирование сообществ практиков</a:t>
            </a:r>
            <a:br>
              <a:rPr lang="ru-RU" sz="1400" dirty="0" smtClean="0">
                <a:solidFill>
                  <a:srgbClr val="17375E"/>
                </a:solidFill>
              </a:rPr>
            </a:br>
            <a:r>
              <a:rPr lang="ru-RU" sz="1400" dirty="0" smtClean="0">
                <a:solidFill>
                  <a:srgbClr val="17375E"/>
                </a:solidFill>
              </a:rPr>
              <a:t>по различным направлениям деятельности</a:t>
            </a:r>
          </a:p>
          <a:p>
            <a:pPr marL="176213" lvl="1" indent="-176213" algn="just">
              <a:spcBef>
                <a:spcPts val="600"/>
              </a:spcBef>
              <a:buClr>
                <a:srgbClr val="4596D1"/>
              </a:buClr>
              <a:buFont typeface="Arial" charset="0"/>
              <a:buChar char="•"/>
            </a:pPr>
            <a:r>
              <a:rPr lang="ru-RU" sz="1400" dirty="0" smtClean="0">
                <a:solidFill>
                  <a:srgbClr val="17375E"/>
                </a:solidFill>
              </a:rPr>
              <a:t>Обмен </a:t>
            </a:r>
            <a:r>
              <a:rPr lang="ru-RU" sz="1400" dirty="0">
                <a:solidFill>
                  <a:srgbClr val="17375E"/>
                </a:solidFill>
              </a:rPr>
              <a:t>знаниями и совместная работа экспертов над идеями, </a:t>
            </a:r>
            <a:r>
              <a:rPr lang="ru-RU" sz="1400" dirty="0" smtClean="0">
                <a:solidFill>
                  <a:srgbClr val="17375E"/>
                </a:solidFill>
              </a:rPr>
              <a:t>задачами</a:t>
            </a:r>
            <a:br>
              <a:rPr lang="ru-RU" sz="1400" dirty="0" smtClean="0">
                <a:solidFill>
                  <a:srgbClr val="17375E"/>
                </a:solidFill>
              </a:rPr>
            </a:br>
            <a:r>
              <a:rPr lang="ru-RU" sz="1400" dirty="0" smtClean="0">
                <a:solidFill>
                  <a:srgbClr val="17375E"/>
                </a:solidFill>
              </a:rPr>
              <a:t>и </a:t>
            </a:r>
            <a:r>
              <a:rPr lang="ru-RU" sz="1400" dirty="0">
                <a:solidFill>
                  <a:srgbClr val="17375E"/>
                </a:solidFill>
              </a:rPr>
              <a:t>проектами </a:t>
            </a:r>
          </a:p>
          <a:p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939988"/>
            <a:ext cx="848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Coming soon! </a:t>
            </a:r>
            <a:r>
              <a:rPr lang="ru-RU" b="1" dirty="0" smtClean="0">
                <a:solidFill>
                  <a:srgbClr val="C00000"/>
                </a:solidFill>
              </a:rPr>
              <a:t>Передача лицензиатам – 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квартал 2014 года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070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EEA2C-7688-4689-8EFD-C5681F3C9C9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21508" name="Заголовок 4"/>
          <p:cNvSpPr txBox="1">
            <a:spLocks/>
          </p:cNvSpPr>
          <p:nvPr/>
        </p:nvSpPr>
        <p:spPr bwMode="auto">
          <a:xfrm>
            <a:off x="214313" y="0"/>
            <a:ext cx="78470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3274"/>
                </a:solidFill>
              </a:rPr>
              <a:t>СУЗ Госкорпорации «Росатом» –</a:t>
            </a:r>
            <a:r>
              <a:rPr lang="en-US" sz="1800" b="1" dirty="0" smtClean="0">
                <a:solidFill>
                  <a:srgbClr val="003274"/>
                </a:solidFill>
              </a:rPr>
              <a:t> </a:t>
            </a:r>
          </a:p>
          <a:p>
            <a:pPr eaLnBrk="1" hangingPunct="1"/>
            <a:r>
              <a:rPr lang="ru-RU" sz="1800" b="1" dirty="0" smtClean="0">
                <a:solidFill>
                  <a:srgbClr val="003274"/>
                </a:solidFill>
              </a:rPr>
              <a:t>образовательным организациям России </a:t>
            </a:r>
            <a:endParaRPr lang="ru-RU" sz="1800" b="1" dirty="0">
              <a:solidFill>
                <a:srgbClr val="003274"/>
              </a:solidFill>
            </a:endParaRPr>
          </a:p>
        </p:txBody>
      </p:sp>
      <p:sp>
        <p:nvSpPr>
          <p:cNvPr id="21509" name="Прямоугольник 83"/>
          <p:cNvSpPr>
            <a:spLocks noChangeArrowheads="1"/>
          </p:cNvSpPr>
          <p:nvPr/>
        </p:nvSpPr>
        <p:spPr bwMode="auto">
          <a:xfrm>
            <a:off x="249918" y="1071546"/>
            <a:ext cx="6108838" cy="3323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274"/>
                </a:solidFill>
              </a:rPr>
              <a:t>Технология СУЗ Госкорпорации «Росатом» - это: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274"/>
                </a:solidFill>
              </a:rPr>
              <a:t>передовой проект в области управления знаниями в Росси</a:t>
            </a:r>
            <a:r>
              <a:rPr lang="ru-RU" sz="1400" dirty="0">
                <a:solidFill>
                  <a:srgbClr val="003274"/>
                </a:solidFill>
              </a:rPr>
              <a:t>и</a:t>
            </a:r>
            <a:r>
              <a:rPr lang="en-US" sz="1400" dirty="0" smtClean="0">
                <a:solidFill>
                  <a:srgbClr val="003274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3274"/>
                </a:solidFill>
              </a:rPr>
              <a:t>к</a:t>
            </a:r>
            <a:r>
              <a:rPr lang="ru-RU" sz="1400" dirty="0" smtClean="0">
                <a:solidFill>
                  <a:srgbClr val="003274"/>
                </a:solidFill>
              </a:rPr>
              <a:t>омплексный продукт: 1</a:t>
            </a:r>
            <a:r>
              <a:rPr lang="en-US" sz="1400" dirty="0" smtClean="0">
                <a:solidFill>
                  <a:srgbClr val="003274"/>
                </a:solidFill>
              </a:rPr>
              <a:t>6</a:t>
            </a:r>
            <a:r>
              <a:rPr lang="ru-RU" sz="1400" dirty="0" smtClean="0">
                <a:solidFill>
                  <a:srgbClr val="003274"/>
                </a:solidFill>
              </a:rPr>
              <a:t> объектов</a:t>
            </a:r>
            <a:r>
              <a:rPr lang="en-US" sz="1400" dirty="0" smtClean="0">
                <a:solidFill>
                  <a:srgbClr val="003274"/>
                </a:solidFill>
              </a:rPr>
              <a:t> </a:t>
            </a:r>
            <a:r>
              <a:rPr lang="ru-RU" sz="1400" dirty="0" smtClean="0">
                <a:solidFill>
                  <a:srgbClr val="003274"/>
                </a:solidFill>
              </a:rPr>
              <a:t>интеллектуальной собственности по 3 функциональным блокам</a:t>
            </a:r>
            <a:r>
              <a:rPr lang="en-US" sz="1400" dirty="0" smtClean="0">
                <a:solidFill>
                  <a:srgbClr val="003274"/>
                </a:solidFill>
              </a:rPr>
              <a:t>;</a:t>
            </a:r>
            <a:endParaRPr lang="ru-RU" sz="1400" dirty="0" smtClean="0">
              <a:solidFill>
                <a:srgbClr val="003274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274"/>
                </a:solidFill>
              </a:rPr>
              <a:t>высокая востребованность в научных и образовательных организациях России.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Состав лицензионного пакета СУЗ 2013 года: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1) Регламентная база, соответствующая международным стандартам и законодательству РФ (концепция СУЗ, типовые порядки, методические рекомендации, алгоритмы, схемы и др.)</a:t>
            </a:r>
            <a:r>
              <a:rPr lang="en-US" sz="1400" dirty="0" smtClean="0">
                <a:solidFill>
                  <a:srgbClr val="414142"/>
                </a:solidFill>
              </a:rPr>
              <a:t>;</a:t>
            </a:r>
            <a:endParaRPr lang="ru-RU" sz="1400" dirty="0" smtClean="0">
              <a:solidFill>
                <a:srgbClr val="414142"/>
              </a:solidFill>
            </a:endParaRP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2) </a:t>
            </a:r>
            <a:r>
              <a:rPr lang="en-US" sz="1400" dirty="0" smtClean="0">
                <a:solidFill>
                  <a:srgbClr val="414142"/>
                </a:solidFill>
              </a:rPr>
              <a:t>IT-</a:t>
            </a:r>
            <a:r>
              <a:rPr lang="ru-RU" sz="1400" dirty="0" smtClean="0">
                <a:solidFill>
                  <a:srgbClr val="414142"/>
                </a:solidFill>
              </a:rPr>
              <a:t>обеспечение (программное обеспечение портала НТИ и база данных – классификатор НТИ).</a:t>
            </a:r>
            <a:endParaRPr lang="ru-RU" sz="1400" dirty="0">
              <a:solidFill>
                <a:srgbClr val="414142"/>
              </a:solidFill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1520" y="564208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414142"/>
                </a:solidFill>
              </a:rPr>
              <a:t>Технология СУЗ –</a:t>
            </a:r>
            <a:r>
              <a:rPr lang="ru-RU" sz="1400" b="1" dirty="0">
                <a:solidFill>
                  <a:srgbClr val="414142"/>
                </a:solidFill>
              </a:rPr>
              <a:t> </a:t>
            </a:r>
            <a:r>
              <a:rPr lang="ru-RU" sz="1400" b="1" dirty="0" smtClean="0">
                <a:solidFill>
                  <a:srgbClr val="414142"/>
                </a:solidFill>
              </a:rPr>
              <a:t>вклад Госкорпорации «Росатом»</a:t>
            </a:r>
            <a:br>
              <a:rPr lang="ru-RU" sz="1400" b="1" dirty="0" smtClean="0">
                <a:solidFill>
                  <a:srgbClr val="414142"/>
                </a:solidFill>
              </a:rPr>
            </a:br>
            <a:r>
              <a:rPr lang="ru-RU" sz="1400" b="1" dirty="0" smtClean="0">
                <a:solidFill>
                  <a:srgbClr val="414142"/>
                </a:solidFill>
              </a:rPr>
              <a:t>в развитие инновационной инфраструктуры страны.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755" y="993166"/>
            <a:ext cx="2248323" cy="34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4509120"/>
            <a:ext cx="6192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0000"/>
                </a:solidFill>
              </a:rPr>
              <a:t>Поддержка лицензионного пакета в 2014 году: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новый </a:t>
            </a:r>
            <a:r>
              <a:rPr lang="ru-RU" sz="1400" dirty="0">
                <a:solidFill>
                  <a:srgbClr val="C00000"/>
                </a:solidFill>
              </a:rPr>
              <a:t>функционал  портала НТИ</a:t>
            </a:r>
            <a:r>
              <a:rPr lang="en-US" sz="1400" dirty="0">
                <a:solidFill>
                  <a:srgbClr val="C00000"/>
                </a:solidFill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платформа для формирования социальной сети </a:t>
            </a:r>
            <a:r>
              <a:rPr lang="ru-RU" sz="1400" dirty="0">
                <a:solidFill>
                  <a:srgbClr val="C00000"/>
                </a:solidFill>
              </a:rPr>
              <a:t>научных </a:t>
            </a:r>
            <a:r>
              <a:rPr lang="ru-RU" sz="1400" dirty="0" smtClean="0">
                <a:solidFill>
                  <a:srgbClr val="C00000"/>
                </a:solidFill>
              </a:rPr>
              <a:t>экспертов</a:t>
            </a:r>
            <a:r>
              <a:rPr lang="en-US" sz="1400" dirty="0" smtClean="0">
                <a:solidFill>
                  <a:srgbClr val="C00000"/>
                </a:solidFill>
              </a:rPr>
              <a:t>;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IT-</a:t>
            </a:r>
            <a:r>
              <a:rPr lang="ru-RU" sz="1400" dirty="0" smtClean="0">
                <a:solidFill>
                  <a:srgbClr val="C00000"/>
                </a:solidFill>
              </a:rPr>
              <a:t>система по </a:t>
            </a:r>
            <a:r>
              <a:rPr lang="ru-RU" sz="1400" dirty="0">
                <a:solidFill>
                  <a:srgbClr val="C00000"/>
                </a:solidFill>
              </a:rPr>
              <a:t>управлению </a:t>
            </a:r>
            <a:r>
              <a:rPr lang="ru-RU" sz="1400" dirty="0" smtClean="0">
                <a:solidFill>
                  <a:srgbClr val="C00000"/>
                </a:solidFill>
              </a:rPr>
              <a:t>РИД</a:t>
            </a:r>
            <a:r>
              <a:rPr lang="ru-RU" sz="14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315" b="-51315"/>
          <a:stretch/>
        </p:blipFill>
        <p:spPr bwMode="auto">
          <a:xfrm>
            <a:off x="5580112" y="2492896"/>
            <a:ext cx="33099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95" b="-31695"/>
          <a:stretch/>
        </p:blipFill>
        <p:spPr bwMode="auto">
          <a:xfrm>
            <a:off x="6444208" y="3933056"/>
            <a:ext cx="2429487" cy="36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69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79268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75907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663" y="5517232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07755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663" y="4210570"/>
            <a:ext cx="11763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EEA2C-7688-4689-8EFD-C5681F3C9C9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21507" name="Прямоугольник 39"/>
          <p:cNvSpPr>
            <a:spLocks noChangeArrowheads="1"/>
          </p:cNvSpPr>
          <p:nvPr/>
        </p:nvSpPr>
        <p:spPr bwMode="auto">
          <a:xfrm>
            <a:off x="323528" y="1108571"/>
            <a:ext cx="836366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14142"/>
                </a:solidFill>
              </a:rPr>
              <a:t>Способ передачи технологии  СУЗ в Минобрнауки: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Лицензионный договор,  предоставляющий право </a:t>
            </a:r>
            <a:r>
              <a:rPr lang="ru-RU" sz="1400" b="1" dirty="0">
                <a:solidFill>
                  <a:srgbClr val="C00000"/>
                </a:solidFill>
              </a:rPr>
              <a:t>использования различных объектов интеллектуальной собственности, входящих в </a:t>
            </a:r>
            <a:r>
              <a:rPr lang="ru-RU" sz="1400" b="1" dirty="0" smtClean="0">
                <a:solidFill>
                  <a:srgbClr val="C00000"/>
                </a:solidFill>
              </a:rPr>
              <a:t>СУЗ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508" name="Заголовок 4"/>
          <p:cNvSpPr txBox="1">
            <a:spLocks/>
          </p:cNvSpPr>
          <p:nvPr/>
        </p:nvSpPr>
        <p:spPr bwMode="auto">
          <a:xfrm>
            <a:off x="214313" y="305396"/>
            <a:ext cx="78470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chemeClr val="tx2"/>
                </a:solidFill>
              </a:rPr>
              <a:t>Лицензирование СУЗ пользователям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332618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14142"/>
                </a:solidFill>
              </a:rPr>
              <a:t>Основные условия лицензионного договора на СУЗ: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414142"/>
                </a:solidFill>
              </a:rPr>
              <a:t>б</a:t>
            </a:r>
            <a:r>
              <a:rPr lang="ru-RU" sz="1400" dirty="0" smtClean="0">
                <a:solidFill>
                  <a:srgbClr val="414142"/>
                </a:solidFill>
              </a:rPr>
              <a:t>езвозмездный</a:t>
            </a:r>
            <a:r>
              <a:rPr lang="en-US" sz="1400" dirty="0" smtClean="0">
                <a:solidFill>
                  <a:srgbClr val="414142"/>
                </a:solidFill>
              </a:rPr>
              <a:t>;</a:t>
            </a:r>
            <a:endParaRPr lang="ru-RU" sz="1400" dirty="0" smtClean="0">
              <a:solidFill>
                <a:srgbClr val="41414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414142"/>
                </a:solidFill>
              </a:rPr>
              <a:t>б</a:t>
            </a:r>
            <a:r>
              <a:rPr lang="ru-RU" sz="1400" dirty="0" smtClean="0">
                <a:solidFill>
                  <a:srgbClr val="414142"/>
                </a:solidFill>
              </a:rPr>
              <a:t>ессрочный</a:t>
            </a:r>
            <a:r>
              <a:rPr lang="en-US" sz="1400" dirty="0" smtClean="0">
                <a:solidFill>
                  <a:srgbClr val="414142"/>
                </a:solidFill>
              </a:rPr>
              <a:t>;</a:t>
            </a:r>
            <a:endParaRPr lang="ru-RU" sz="1400" dirty="0" smtClean="0">
              <a:solidFill>
                <a:srgbClr val="41414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142"/>
                </a:solidFill>
              </a:rPr>
              <a:t>отсутствуют ограничения распространения информации (информация ограниченного доступа (ДСП), коммерческая тайна)</a:t>
            </a:r>
            <a:r>
              <a:rPr lang="en-US" sz="1400" dirty="0" smtClean="0">
                <a:solidFill>
                  <a:srgbClr val="414142"/>
                </a:solidFill>
              </a:rPr>
              <a:t>;</a:t>
            </a:r>
            <a:endParaRPr lang="ru-RU" sz="1400" dirty="0" smtClean="0">
              <a:solidFill>
                <a:srgbClr val="41414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414142"/>
                </a:solidFill>
              </a:rPr>
              <a:t>c</a:t>
            </a:r>
            <a:r>
              <a:rPr lang="ru-RU" sz="1400" dirty="0" smtClean="0">
                <a:solidFill>
                  <a:srgbClr val="414142"/>
                </a:solidFill>
              </a:rPr>
              <a:t> возможностью сублицензирования (для дальнейшей передачи лицензий на СУЗ ВУЗам).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37298"/>
            <a:ext cx="1512168" cy="12597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414142"/>
              </a:solidFill>
            </a:endParaRPr>
          </a:p>
          <a:p>
            <a:pPr algn="ctr"/>
            <a:endParaRPr lang="ru-RU" sz="1200" dirty="0">
              <a:solidFill>
                <a:srgbClr val="414142"/>
              </a:solidFill>
            </a:endParaRPr>
          </a:p>
          <a:p>
            <a:pPr algn="ctr"/>
            <a:endParaRPr lang="ru-RU" sz="1200" dirty="0" smtClean="0">
              <a:solidFill>
                <a:srgbClr val="414142"/>
              </a:solidFill>
            </a:endParaRPr>
          </a:p>
          <a:p>
            <a:pPr algn="ctr"/>
            <a:endParaRPr lang="ru-RU" sz="1200" dirty="0">
              <a:solidFill>
                <a:srgbClr val="414142"/>
              </a:solidFill>
            </a:endParaRPr>
          </a:p>
          <a:p>
            <a:pPr algn="ctr"/>
            <a:r>
              <a:rPr lang="ru-RU" sz="1200" dirty="0" smtClean="0">
                <a:solidFill>
                  <a:srgbClr val="414142"/>
                </a:solidFill>
              </a:rPr>
              <a:t>Госкорпорация «Росатом»</a:t>
            </a:r>
            <a:endParaRPr lang="ru-RU" sz="1200" dirty="0">
              <a:solidFill>
                <a:srgbClr val="414142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3"/>
            <a:endCxn id="11" idx="1"/>
          </p:cNvCxnSpPr>
          <p:nvPr/>
        </p:nvCxnSpPr>
        <p:spPr>
          <a:xfrm>
            <a:off x="2339752" y="5067182"/>
            <a:ext cx="15121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851920" y="4437298"/>
            <a:ext cx="1692188" cy="12597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414142"/>
              </a:solidFill>
            </a:endParaRPr>
          </a:p>
          <a:p>
            <a:pPr algn="ctr"/>
            <a:endParaRPr lang="ru-RU" sz="1400" dirty="0">
              <a:solidFill>
                <a:srgbClr val="414142"/>
              </a:solidFill>
            </a:endParaRPr>
          </a:p>
          <a:p>
            <a:pPr algn="ctr"/>
            <a:endParaRPr lang="ru-RU" sz="1400" dirty="0" smtClean="0">
              <a:solidFill>
                <a:srgbClr val="414142"/>
              </a:solidFill>
            </a:endParaRPr>
          </a:p>
          <a:p>
            <a:pPr algn="ctr"/>
            <a:r>
              <a:rPr lang="ru-RU" sz="1200" dirty="0" err="1" smtClean="0">
                <a:solidFill>
                  <a:srgbClr val="414142"/>
                </a:solidFill>
              </a:rPr>
              <a:t>Минобрнауки</a:t>
            </a:r>
            <a:r>
              <a:rPr lang="ru-RU" sz="1200" dirty="0" smtClean="0">
                <a:solidFill>
                  <a:srgbClr val="414142"/>
                </a:solidFill>
              </a:rPr>
              <a:t> России</a:t>
            </a:r>
            <a:endParaRPr lang="ru-RU" sz="1200" dirty="0">
              <a:solidFill>
                <a:srgbClr val="41414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4131264"/>
            <a:ext cx="1152128" cy="612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14142"/>
                </a:solidFill>
              </a:rPr>
              <a:t>          ВУЗ</a:t>
            </a:r>
            <a:endParaRPr lang="ru-RU" sz="1400" dirty="0">
              <a:solidFill>
                <a:srgbClr val="41414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4797152"/>
            <a:ext cx="1152128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14142"/>
                </a:solidFill>
              </a:rPr>
              <a:t>           ВУЗ</a:t>
            </a:r>
            <a:endParaRPr lang="ru-RU" sz="1400" dirty="0">
              <a:solidFill>
                <a:srgbClr val="41414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5441032"/>
            <a:ext cx="1152128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14142"/>
                </a:solidFill>
              </a:rPr>
              <a:t>           ВУЗ</a:t>
            </a:r>
            <a:endParaRPr lang="ru-RU" sz="1400" dirty="0">
              <a:solidFill>
                <a:srgbClr val="414142"/>
              </a:solidFill>
            </a:endParaRPr>
          </a:p>
        </p:txBody>
      </p:sp>
      <p:cxnSp>
        <p:nvCxnSpPr>
          <p:cNvPr id="9" name="Прямая со стрелкой 8"/>
          <p:cNvCxnSpPr>
            <a:stCxn id="11" idx="3"/>
            <a:endCxn id="13" idx="1"/>
          </p:cNvCxnSpPr>
          <p:nvPr/>
        </p:nvCxnSpPr>
        <p:spPr>
          <a:xfrm flipV="1">
            <a:off x="5544108" y="4437298"/>
            <a:ext cx="1548172" cy="629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1" idx="3"/>
            <a:endCxn id="14" idx="1"/>
          </p:cNvCxnSpPr>
          <p:nvPr/>
        </p:nvCxnSpPr>
        <p:spPr>
          <a:xfrm>
            <a:off x="5544108" y="5067182"/>
            <a:ext cx="1548172" cy="1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  <a:endCxn id="15" idx="1"/>
          </p:cNvCxnSpPr>
          <p:nvPr/>
        </p:nvCxnSpPr>
        <p:spPr>
          <a:xfrm>
            <a:off x="5544108" y="5067182"/>
            <a:ext cx="1548172" cy="661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8860" y="4581128"/>
            <a:ext cx="1351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414142"/>
                </a:solidFill>
              </a:rPr>
              <a:t>Лицензионный договор</a:t>
            </a:r>
            <a:endParaRPr lang="ru-RU" sz="1100" b="1" dirty="0">
              <a:solidFill>
                <a:srgbClr val="41414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3472" y="4178621"/>
            <a:ext cx="155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414142"/>
                </a:solidFill>
              </a:rPr>
              <a:t>Сублицензионные</a:t>
            </a:r>
            <a:r>
              <a:rPr lang="ru-RU" sz="1100" b="1" dirty="0" smtClean="0">
                <a:solidFill>
                  <a:srgbClr val="414142"/>
                </a:solidFill>
              </a:rPr>
              <a:t> договоры</a:t>
            </a:r>
            <a:endParaRPr lang="ru-RU" sz="1100" b="1" dirty="0">
              <a:solidFill>
                <a:srgbClr val="41414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746" y="4486934"/>
            <a:ext cx="742438" cy="7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976" y="4547888"/>
            <a:ext cx="630605" cy="6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411" y="4207836"/>
            <a:ext cx="466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31669"/>
            <a:ext cx="482425" cy="4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663" y="5488682"/>
            <a:ext cx="47228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604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EEA2C-7688-4689-8EFD-C5681F3C9C9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1508" name="Заголовок 4"/>
          <p:cNvSpPr txBox="1">
            <a:spLocks/>
          </p:cNvSpPr>
          <p:nvPr/>
        </p:nvSpPr>
        <p:spPr bwMode="auto">
          <a:xfrm>
            <a:off x="214313" y="130150"/>
            <a:ext cx="78470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chemeClr val="tx2"/>
                </a:solidFill>
              </a:rPr>
              <a:t>Методическая и техническая поддержка</a:t>
            </a:r>
          </a:p>
          <a:p>
            <a:pPr eaLnBrk="1" hangingPunct="1"/>
            <a:r>
              <a:rPr lang="ru-RU" sz="1800" b="1" dirty="0" smtClean="0">
                <a:solidFill>
                  <a:schemeClr val="tx2"/>
                </a:solidFill>
              </a:rPr>
              <a:t>организаций-пользователей СУЗ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59766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14142"/>
                </a:solidFill>
              </a:rPr>
              <a:t>1. </a:t>
            </a:r>
            <a:r>
              <a:rPr lang="en-US" sz="1400" b="1" dirty="0" smtClean="0">
                <a:solidFill>
                  <a:srgbClr val="414142"/>
                </a:solidFill>
              </a:rPr>
              <a:t>Call-</a:t>
            </a:r>
            <a:r>
              <a:rPr lang="ru-RU" sz="1400" b="1" dirty="0" smtClean="0">
                <a:solidFill>
                  <a:srgbClr val="414142"/>
                </a:solidFill>
              </a:rPr>
              <a:t>центры для поддержки организаций-пользователей СУЗ </a:t>
            </a:r>
          </a:p>
          <a:p>
            <a:endParaRPr lang="ru-RU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Организация </a:t>
            </a:r>
            <a:r>
              <a:rPr lang="en-US" sz="1400" dirty="0" smtClean="0">
                <a:solidFill>
                  <a:srgbClr val="414142"/>
                </a:solidFill>
              </a:rPr>
              <a:t>call-</a:t>
            </a:r>
            <a:r>
              <a:rPr lang="ru-RU" sz="1400" dirty="0" smtClean="0">
                <a:solidFill>
                  <a:srgbClr val="414142"/>
                </a:solidFill>
              </a:rPr>
              <a:t>центров на базе компаний, предлагающих </a:t>
            </a:r>
            <a:r>
              <a:rPr lang="en-US" sz="1400" dirty="0" smtClean="0">
                <a:solidFill>
                  <a:srgbClr val="414142"/>
                </a:solidFill>
              </a:rPr>
              <a:t>outso</a:t>
            </a:r>
            <a:r>
              <a:rPr lang="en-US" sz="1400" dirty="0">
                <a:solidFill>
                  <a:srgbClr val="414142"/>
                </a:solidFill>
              </a:rPr>
              <a:t>u</a:t>
            </a:r>
            <a:r>
              <a:rPr lang="en-US" sz="1400" dirty="0" smtClean="0">
                <a:solidFill>
                  <a:srgbClr val="414142"/>
                </a:solidFill>
              </a:rPr>
              <a:t>rcing </a:t>
            </a:r>
            <a:r>
              <a:rPr lang="ru-RU" sz="1400" dirty="0" smtClean="0">
                <a:solidFill>
                  <a:srgbClr val="414142"/>
                </a:solidFill>
              </a:rPr>
              <a:t>соответствующих услуг. Специалисты </a:t>
            </a:r>
            <a:r>
              <a:rPr lang="en-US" sz="1400" dirty="0" smtClean="0">
                <a:solidFill>
                  <a:srgbClr val="414142"/>
                </a:solidFill>
              </a:rPr>
              <a:t>call-</a:t>
            </a:r>
            <a:r>
              <a:rPr lang="ru-RU" sz="1400" dirty="0" smtClean="0">
                <a:solidFill>
                  <a:srgbClr val="414142"/>
                </a:solidFill>
              </a:rPr>
              <a:t>центров будут консультировать пользователей по различным вопросам применения СУЗ. 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b="1" dirty="0" smtClean="0">
                <a:solidFill>
                  <a:srgbClr val="414142"/>
                </a:solidFill>
              </a:rPr>
              <a:t>2. Мобильные группы для поддержки пользователей СУЗ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Формирование  мобильных групп в городах, где расположено значительное число научных организаций (Москва, Санкт-Петербург, Томск и некоторые другие). Специалисты этих групп по заказам организаций-пользователей будут выезжать в соответствующую организацию для конфигурации СУЗ под ее нужды.</a:t>
            </a:r>
          </a:p>
          <a:p>
            <a:endParaRPr lang="ru-RU" sz="1400" dirty="0">
              <a:solidFill>
                <a:srgbClr val="414142"/>
              </a:solidFill>
            </a:endParaRPr>
          </a:p>
          <a:p>
            <a:r>
              <a:rPr lang="ru-RU" sz="1400" b="1" dirty="0" smtClean="0">
                <a:solidFill>
                  <a:srgbClr val="414142"/>
                </a:solidFill>
              </a:rPr>
              <a:t>3. Мобильные центры оцифровки и создание архивов</a:t>
            </a:r>
          </a:p>
          <a:p>
            <a:endParaRPr lang="ru-RU" sz="1400" dirty="0" smtClean="0">
              <a:solidFill>
                <a:srgbClr val="414142"/>
              </a:solidFill>
            </a:endParaRPr>
          </a:p>
          <a:p>
            <a:r>
              <a:rPr lang="ru-RU" sz="1400" dirty="0" smtClean="0">
                <a:solidFill>
                  <a:srgbClr val="414142"/>
                </a:solidFill>
              </a:rPr>
              <a:t>Мобильные центры оцифровки Госкорпорации «Росатом» обеспечивают перевод архивов организаций в электронную форму, включая распознавание и индексирование текстов.</a:t>
            </a:r>
          </a:p>
          <a:p>
            <a:endParaRPr lang="ru-RU" sz="1400" dirty="0">
              <a:solidFill>
                <a:srgbClr val="414142"/>
              </a:solidFill>
            </a:endParaRPr>
          </a:p>
          <a:p>
            <a:endParaRPr lang="ru-RU" sz="1400" dirty="0">
              <a:solidFill>
                <a:srgbClr val="414142"/>
              </a:solidFill>
            </a:endParaRPr>
          </a:p>
          <a:p>
            <a:pPr marL="228600" indent="-228600">
              <a:buFontTx/>
              <a:buAutoNum type="arabicPeriod"/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88" y="1083713"/>
            <a:ext cx="807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14142"/>
                </a:solidFill>
              </a:rPr>
              <a:t>Госкорпорация «Росатом</a:t>
            </a:r>
            <a:r>
              <a:rPr lang="ru-RU" sz="1400" b="1" dirty="0" smtClean="0">
                <a:solidFill>
                  <a:srgbClr val="414142"/>
                </a:solidFill>
              </a:rPr>
              <a:t>» совместно с партнерами готова </a:t>
            </a:r>
            <a:r>
              <a:rPr lang="ru-RU" sz="1400" b="1" dirty="0">
                <a:solidFill>
                  <a:srgbClr val="414142"/>
                </a:solidFill>
              </a:rPr>
              <a:t>осуществлять </a:t>
            </a:r>
            <a:r>
              <a:rPr lang="ru-RU" sz="1400" b="1" dirty="0" smtClean="0">
                <a:solidFill>
                  <a:srgbClr val="414142"/>
                </a:solidFill>
              </a:rPr>
              <a:t>методическую и техническую </a:t>
            </a:r>
            <a:r>
              <a:rPr lang="ru-RU" sz="1400" b="1" dirty="0">
                <a:solidFill>
                  <a:srgbClr val="414142"/>
                </a:solidFill>
              </a:rPr>
              <a:t>поддержку организаций-пользователей </a:t>
            </a:r>
            <a:r>
              <a:rPr lang="ru-RU" sz="1400" b="1" dirty="0" smtClean="0">
                <a:solidFill>
                  <a:srgbClr val="414142"/>
                </a:solidFill>
              </a:rPr>
              <a:t>СУЗ.</a:t>
            </a:r>
            <a:endParaRPr lang="ru-RU" sz="1400" b="1" dirty="0">
              <a:solidFill>
                <a:srgbClr val="414142"/>
              </a:solidFill>
            </a:endParaRPr>
          </a:p>
        </p:txBody>
      </p:sp>
      <p:pic>
        <p:nvPicPr>
          <p:cNvPr id="1026" name="Picture 2" descr="http://arstyle.org/uploads/posts/2009-12/1262071689_1255983806_shutterstock_12869764.jpg"/>
          <p:cNvPicPr>
            <a:picLocks noChangeAspect="1" noChangeArrowheads="1"/>
          </p:cNvPicPr>
          <p:nvPr/>
        </p:nvPicPr>
        <p:blipFill rotWithShape="1">
          <a:blip r:embed="rId2" cstate="print"/>
          <a:srcRect r="14609"/>
          <a:stretch/>
        </p:blipFill>
        <p:spPr bwMode="auto">
          <a:xfrm>
            <a:off x="6858756" y="3437870"/>
            <a:ext cx="1723557" cy="134658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490" y="1919661"/>
            <a:ext cx="1723557" cy="12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490" y="5013176"/>
            <a:ext cx="1708823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7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769848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035" name="think-cell Slide" r:id="rId22" imgW="360" imgH="360" progId="">
              <p:embed/>
            </p:oleObj>
          </a:graphicData>
        </a:graphic>
      </p:graphicFrame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107504" y="2900169"/>
            <a:ext cx="2664296" cy="11521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3471" tIns="73471" rIns="73471" bIns="73471" anchor="ctr" anchorCtr="0">
            <a:noAutofit/>
          </a:bodyPr>
          <a:lstStyle/>
          <a:p>
            <a:pPr defTabSz="913429">
              <a:buClr>
                <a:srgbClr val="003274"/>
              </a:buClr>
            </a:pPr>
            <a:r>
              <a:rPr lang="ru-RU" sz="1600" b="1" dirty="0" smtClean="0">
                <a:solidFill>
                  <a:srgbClr val="002060"/>
                </a:solidFill>
              </a:rPr>
              <a:t>Конкурентоспособность </a:t>
            </a:r>
            <a:r>
              <a:rPr lang="ru-RU" sz="1600" b="1" dirty="0">
                <a:solidFill>
                  <a:srgbClr val="002060"/>
                </a:solidFill>
              </a:rPr>
              <a:t>России</a:t>
            </a:r>
          </a:p>
        </p:txBody>
      </p:sp>
      <p:sp>
        <p:nvSpPr>
          <p:cNvPr id="4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6226" y="2340166"/>
            <a:ext cx="699987" cy="10856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71992" tIns="45716" rIns="91430" bIns="45716" anchor="ctr"/>
          <a:lstStyle/>
          <a:p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5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5433" y="2598296"/>
            <a:ext cx="54987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9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32863"/>
            <a:r>
              <a:rPr lang="en-US" sz="3700" b="1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62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6226" y="1135974"/>
            <a:ext cx="699987" cy="10856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71992" tIns="45716" rIns="91430" bIns="45716" anchor="ctr"/>
          <a:lstStyle/>
          <a:p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5433" y="1361733"/>
            <a:ext cx="54987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9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32863"/>
            <a:r>
              <a:rPr lang="en-US" sz="3700" b="1" dirty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65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56226" y="3551729"/>
            <a:ext cx="699987" cy="10856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71992" tIns="45716" rIns="91430" bIns="45716" anchor="ctr"/>
          <a:lstStyle/>
          <a:p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15433" y="3782729"/>
            <a:ext cx="54987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9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32863"/>
            <a:r>
              <a:rPr lang="en-US" sz="3700" b="1" dirty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347951" y="3609005"/>
            <a:ext cx="5580534" cy="968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3471" tIns="73471" rIns="73471" bIns="73471" anchor="ctr" anchorCtr="0">
            <a:noAutofit/>
          </a:bodyPr>
          <a:lstStyle/>
          <a:p>
            <a:pPr defTabSz="913429">
              <a:buClr>
                <a:srgbClr val="003274"/>
              </a:buClr>
            </a:pPr>
            <a:r>
              <a:rPr lang="ru-RU" altLang="zh-CN" b="1" dirty="0">
                <a:solidFill>
                  <a:srgbClr val="414142"/>
                </a:solidFill>
              </a:rPr>
              <a:t>Повышение условий долгосрочной конкурентоспособности (устойчивость) 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347951" y="2424572"/>
            <a:ext cx="5580534" cy="968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3471" tIns="73471" rIns="73471" bIns="73471" anchor="ctr" anchorCtr="0">
            <a:noAutofit/>
          </a:bodyPr>
          <a:lstStyle/>
          <a:p>
            <a:pPr defTabSz="913429">
              <a:buClr>
                <a:srgbClr val="003274"/>
              </a:buClr>
            </a:pPr>
            <a:r>
              <a:rPr lang="ru-RU" altLang="zh-CN" b="1" dirty="0">
                <a:solidFill>
                  <a:srgbClr val="414142"/>
                </a:solidFill>
              </a:rPr>
              <a:t>Повышение экономического результата в </a:t>
            </a:r>
            <a:r>
              <a:rPr lang="ru-RU" altLang="zh-CN" b="1" dirty="0" smtClean="0">
                <a:solidFill>
                  <a:srgbClr val="414142"/>
                </a:solidFill>
              </a:rPr>
              <a:t>России и </a:t>
            </a:r>
            <a:r>
              <a:rPr lang="ru-RU" altLang="zh-CN" b="1" dirty="0">
                <a:solidFill>
                  <a:srgbClr val="414142"/>
                </a:solidFill>
              </a:rPr>
              <a:t>на глобальном рынке </a:t>
            </a:r>
            <a:r>
              <a:rPr lang="ru-RU" altLang="zh-CN" b="1" dirty="0" smtClean="0">
                <a:solidFill>
                  <a:srgbClr val="414142"/>
                </a:solidFill>
              </a:rPr>
              <a:t>(</a:t>
            </a:r>
            <a:r>
              <a:rPr lang="en-US" altLang="zh-CN" b="1" dirty="0" smtClean="0">
                <a:solidFill>
                  <a:srgbClr val="414142"/>
                </a:solidFill>
              </a:rPr>
              <a:t>~ </a:t>
            </a:r>
            <a:r>
              <a:rPr lang="ru-RU" altLang="zh-CN" b="1" dirty="0" smtClean="0">
                <a:solidFill>
                  <a:srgbClr val="414142"/>
                </a:solidFill>
              </a:rPr>
              <a:t>стоимость</a:t>
            </a:r>
            <a:r>
              <a:rPr lang="ru-RU" altLang="zh-CN" b="1" dirty="0">
                <a:solidFill>
                  <a:srgbClr val="414142"/>
                </a:solidFill>
              </a:rPr>
              <a:t>) </a:t>
            </a:r>
          </a:p>
        </p:txBody>
      </p:sp>
      <p:sp>
        <p:nvSpPr>
          <p:cNvPr id="44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347951" y="1220380"/>
            <a:ext cx="5580534" cy="968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3471" tIns="73471" rIns="73471" bIns="73471" anchor="ctr" anchorCtr="0">
            <a:noAutofit/>
          </a:bodyPr>
          <a:lstStyle/>
          <a:p>
            <a:pPr defTabSz="913429">
              <a:buClr>
                <a:srgbClr val="003274"/>
              </a:buClr>
            </a:pPr>
            <a:r>
              <a:rPr lang="ru-RU" altLang="zh-CN" b="1" dirty="0">
                <a:solidFill>
                  <a:srgbClr val="414142"/>
                </a:solidFill>
              </a:rPr>
              <a:t>Обеспечение безопасности </a:t>
            </a:r>
            <a:r>
              <a:rPr lang="ru-RU" altLang="zh-CN" b="1" dirty="0" smtClean="0">
                <a:solidFill>
                  <a:srgbClr val="414142"/>
                </a:solidFill>
              </a:rPr>
              <a:t>России </a:t>
            </a:r>
            <a:r>
              <a:rPr lang="ru-RU" altLang="zh-CN" b="1" dirty="0">
                <a:solidFill>
                  <a:srgbClr val="414142"/>
                </a:solidFill>
              </a:rPr>
              <a:t>и решение поставленных государственных задач</a:t>
            </a:r>
          </a:p>
        </p:txBody>
      </p:sp>
      <p:sp>
        <p:nvSpPr>
          <p:cNvPr id="48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56226" y="4730638"/>
            <a:ext cx="699987" cy="10856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71992" tIns="45716" rIns="91430" bIns="45716" anchor="ctr"/>
          <a:lstStyle/>
          <a:p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51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5433" y="4990838"/>
            <a:ext cx="549871" cy="5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92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32863"/>
            <a:r>
              <a:rPr lang="ru-RU" sz="3700" b="1" dirty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3700" dirty="0">
              <a:solidFill>
                <a:srgbClr val="FFFFFF"/>
              </a:solidFill>
            </a:endParaRPr>
          </a:p>
        </p:txBody>
      </p:sp>
      <p:sp>
        <p:nvSpPr>
          <p:cNvPr id="5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347951" y="4815045"/>
            <a:ext cx="5580534" cy="968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73471" tIns="73471" rIns="73471" bIns="73471" anchor="ctr" anchorCtr="0">
            <a:noAutofit/>
          </a:bodyPr>
          <a:lstStyle/>
          <a:p>
            <a:pPr defTabSz="913429">
              <a:buClr>
                <a:srgbClr val="003274"/>
              </a:buClr>
            </a:pPr>
            <a:r>
              <a:rPr lang="ru-RU" altLang="zh-CN" b="1" dirty="0">
                <a:solidFill>
                  <a:srgbClr val="414142"/>
                </a:solidFill>
              </a:rPr>
              <a:t>Технологическое лидерство</a:t>
            </a:r>
          </a:p>
        </p:txBody>
      </p:sp>
      <p:cxnSp>
        <p:nvCxnSpPr>
          <p:cNvPr id="5" name="Elbow Connector 4"/>
          <p:cNvCxnSpPr>
            <a:stCxn id="2" idx="3"/>
            <a:endCxn id="62" idx="1"/>
          </p:cNvCxnSpPr>
          <p:nvPr>
            <p:custDataLst>
              <p:tags r:id="rId16"/>
            </p:custDataLst>
          </p:nvPr>
        </p:nvCxnSpPr>
        <p:spPr>
          <a:xfrm flipV="1">
            <a:off x="2771800" y="1678798"/>
            <a:ext cx="84426" cy="1797436"/>
          </a:xfrm>
          <a:prstGeom prst="bentConnector3">
            <a:avLst>
              <a:gd name="adj1" fmla="val 50000"/>
            </a:avLst>
          </a:prstGeom>
          <a:ln w="28575"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" idx="3"/>
            <a:endCxn id="49" idx="1"/>
          </p:cNvCxnSpPr>
          <p:nvPr>
            <p:custDataLst>
              <p:tags r:id="rId17"/>
            </p:custDataLst>
          </p:nvPr>
        </p:nvCxnSpPr>
        <p:spPr>
          <a:xfrm flipV="1">
            <a:off x="2771800" y="2882990"/>
            <a:ext cx="84426" cy="593244"/>
          </a:xfrm>
          <a:prstGeom prst="bentConnector3">
            <a:avLst>
              <a:gd name="adj1" fmla="val 50000"/>
            </a:avLst>
          </a:prstGeom>
          <a:ln w="28575"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" idx="3"/>
            <a:endCxn id="65" idx="1"/>
          </p:cNvCxnSpPr>
          <p:nvPr>
            <p:custDataLst>
              <p:tags r:id="rId18"/>
            </p:custDataLst>
          </p:nvPr>
        </p:nvCxnSpPr>
        <p:spPr>
          <a:xfrm>
            <a:off x="2771800" y="3476234"/>
            <a:ext cx="84426" cy="618319"/>
          </a:xfrm>
          <a:prstGeom prst="bentConnector3">
            <a:avLst>
              <a:gd name="adj1" fmla="val 50000"/>
            </a:avLst>
          </a:prstGeom>
          <a:ln w="28575"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" idx="3"/>
            <a:endCxn id="48" idx="1"/>
          </p:cNvCxnSpPr>
          <p:nvPr>
            <p:custDataLst>
              <p:tags r:id="rId19"/>
            </p:custDataLst>
          </p:nvPr>
        </p:nvCxnSpPr>
        <p:spPr>
          <a:xfrm>
            <a:off x="2771800" y="3476234"/>
            <a:ext cx="84426" cy="1797228"/>
          </a:xfrm>
          <a:prstGeom prst="bentConnector3">
            <a:avLst>
              <a:gd name="adj1" fmla="val 50000"/>
            </a:avLst>
          </a:prstGeom>
          <a:ln w="28575"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89" y="244290"/>
            <a:ext cx="8878345" cy="596653"/>
          </a:xfrm>
        </p:spPr>
        <p:txBody>
          <a:bodyPr/>
          <a:lstStyle/>
          <a:p>
            <a:r>
              <a:rPr lang="ru-RU" dirty="0" smtClean="0"/>
              <a:t>Основные задачи </a:t>
            </a:r>
            <a:r>
              <a:rPr lang="ru-RU" dirty="0" err="1" smtClean="0"/>
              <a:t>Росатома</a:t>
            </a:r>
            <a:endParaRPr lang="en-US" dirty="0"/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</p:spPr>
        <p:txBody>
          <a:bodyPr/>
          <a:lstStyle/>
          <a:p>
            <a:fld id="{0F5A86E8-9084-4F5D-8EBB-D0CCB8163438}" type="slidenum">
              <a:rPr lang="ru-RU" smtClean="0">
                <a:solidFill>
                  <a:srgbClr val="003274"/>
                </a:solidFill>
              </a:rPr>
              <a:pPr/>
              <a:t>3</a:t>
            </a:fld>
            <a:endParaRPr lang="ru-RU" dirty="0" smtClean="0">
              <a:solidFill>
                <a:srgbClr val="003274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5767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68BF-DAA0-4A8A-B63D-577B378C322F}" type="slidenum">
              <a:rPr lang="ru-RU" smtClean="0">
                <a:solidFill>
                  <a:srgbClr val="003274"/>
                </a:solidFill>
              </a:rPr>
              <a:pPr/>
              <a:t>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Обеспечение инновационного развития атомной энергетики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557214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200" kern="0" dirty="0" smtClean="0">
                <a:solidFill>
                  <a:srgbClr val="1F497D"/>
                </a:solidFill>
              </a:rPr>
              <a:t>Результаты</a:t>
            </a:r>
            <a:r>
              <a:rPr lang="en-US" sz="1200" kern="0" dirty="0" smtClean="0">
                <a:solidFill>
                  <a:srgbClr val="1F497D"/>
                </a:solidFill>
              </a:rPr>
              <a:t> </a:t>
            </a:r>
            <a:r>
              <a:rPr lang="ru-RU" sz="1200" kern="0" dirty="0" smtClean="0">
                <a:solidFill>
                  <a:srgbClr val="1F497D"/>
                </a:solidFill>
              </a:rPr>
              <a:t>преобразования в научном блоке </a:t>
            </a:r>
            <a:r>
              <a:rPr lang="en-US" sz="1200" kern="0" dirty="0" smtClean="0">
                <a:solidFill>
                  <a:srgbClr val="1F497D"/>
                </a:solidFill>
              </a:rPr>
              <a:t>:</a:t>
            </a:r>
            <a:r>
              <a:rPr lang="ru-RU" sz="1200" kern="0" dirty="0" smtClean="0">
                <a:solidFill>
                  <a:srgbClr val="1F497D"/>
                </a:solidFill>
              </a:rPr>
              <a:t> </a:t>
            </a:r>
            <a:endParaRPr lang="ru-RU" sz="1200" kern="0" dirty="0">
              <a:solidFill>
                <a:srgbClr val="1F497D"/>
              </a:solidFill>
            </a:endParaRP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1F497D"/>
                </a:solidFill>
              </a:rPr>
              <a:t>рост в 2,</a:t>
            </a:r>
            <a:r>
              <a:rPr lang="en-US" sz="1200" kern="0" dirty="0">
                <a:solidFill>
                  <a:srgbClr val="1F497D"/>
                </a:solidFill>
              </a:rPr>
              <a:t>4</a:t>
            </a:r>
            <a:r>
              <a:rPr lang="ru-RU" sz="1200" kern="0" dirty="0">
                <a:solidFill>
                  <a:srgbClr val="1F497D"/>
                </a:solidFill>
              </a:rPr>
              <a:t> раза изобретательской и патентной активности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1F497D"/>
                </a:solidFill>
              </a:rPr>
              <a:t>увеличение в </a:t>
            </a:r>
            <a:r>
              <a:rPr lang="en-US" sz="1200" kern="0" dirty="0">
                <a:solidFill>
                  <a:srgbClr val="1F497D"/>
                </a:solidFill>
              </a:rPr>
              <a:t>5</a:t>
            </a:r>
            <a:r>
              <a:rPr lang="ru-RU" sz="1200" kern="0" dirty="0">
                <a:solidFill>
                  <a:srgbClr val="1F497D"/>
                </a:solidFill>
              </a:rPr>
              <a:t> раз количества создаваемых технологий мирового уровня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1F497D"/>
                </a:solidFill>
              </a:rPr>
              <a:t>рост в 1,6 раза производительности труда научных работников</a:t>
            </a:r>
            <a:endParaRPr lang="en-US" sz="1200" kern="0" dirty="0">
              <a:solidFill>
                <a:srgbClr val="1F497D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5937803"/>
              </p:ext>
            </p:extLst>
          </p:nvPr>
        </p:nvGraphicFramePr>
        <p:xfrm>
          <a:off x="142844" y="3212976"/>
          <a:ext cx="45011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4592782"/>
              </p:ext>
            </p:extLst>
          </p:nvPr>
        </p:nvGraphicFramePr>
        <p:xfrm>
          <a:off x="2979947" y="1052743"/>
          <a:ext cx="3112668" cy="209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0131543"/>
              </p:ext>
            </p:extLst>
          </p:nvPr>
        </p:nvGraphicFramePr>
        <p:xfrm>
          <a:off x="4825262" y="3249715"/>
          <a:ext cx="4104456" cy="23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3278321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14142"/>
                </a:solidFill>
              </a:rPr>
              <a:t>Производительность труда в научном комплексе, млн. руб./чел.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3401432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14142"/>
                </a:solidFill>
              </a:rPr>
              <a:t>Заработная плата в научном комплексе, рублей.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3054040"/>
              </p:ext>
            </p:extLst>
          </p:nvPr>
        </p:nvGraphicFramePr>
        <p:xfrm>
          <a:off x="42784" y="1090107"/>
          <a:ext cx="3009760" cy="20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419872" y="101316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14142"/>
                </a:solidFill>
              </a:rPr>
              <a:t>Количество подаваемых заявок на изобретения и полезные модели (нарастающим итогом), шт.</a:t>
            </a: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9510876"/>
              </p:ext>
            </p:extLst>
          </p:nvPr>
        </p:nvGraphicFramePr>
        <p:xfrm>
          <a:off x="6154378" y="1056743"/>
          <a:ext cx="2989621" cy="208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516216" y="1090107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14142"/>
                </a:solidFill>
              </a:rPr>
              <a:t>количество </a:t>
            </a:r>
            <a:r>
              <a:rPr lang="ru-RU" sz="1000" dirty="0" smtClean="0">
                <a:solidFill>
                  <a:srgbClr val="414142"/>
                </a:solidFill>
              </a:rPr>
              <a:t>зарубежных патентов </a:t>
            </a:r>
            <a:r>
              <a:rPr lang="ru-RU" sz="1000" dirty="0">
                <a:solidFill>
                  <a:srgbClr val="414142"/>
                </a:solidFill>
              </a:rPr>
              <a:t>(нарастающим итогом), шт.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3944" y="1797993"/>
            <a:ext cx="118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414142"/>
                </a:solidFill>
              </a:rPr>
              <a:t>Технологии мирового уровня (нарастающим итогом) , шт.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7452320" y="2204864"/>
            <a:ext cx="576064" cy="360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24328" y="1477469"/>
            <a:ext cx="576064" cy="360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164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A926B-3DE2-406B-89AF-17F13220159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629240885"/>
              </p:ext>
            </p:extLst>
          </p:nvPr>
        </p:nvGraphicFramePr>
        <p:xfrm>
          <a:off x="583865" y="980728"/>
          <a:ext cx="5383983" cy="541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04856" cy="903287"/>
          </a:xfrm>
        </p:spPr>
        <p:txBody>
          <a:bodyPr/>
          <a:lstStyle/>
          <a:p>
            <a:r>
              <a:rPr lang="ru-RU" dirty="0" smtClean="0"/>
              <a:t>Как определить перспективный инновационный проект? </a:t>
            </a:r>
            <a:br>
              <a:rPr lang="ru-RU" dirty="0" smtClean="0"/>
            </a:br>
            <a:r>
              <a:rPr lang="ru-RU" dirty="0" smtClean="0"/>
              <a:t>Новый подход – оценка облика будущего продукта</a:t>
            </a:r>
            <a:endParaRPr lang="ru-RU" dirty="0"/>
          </a:p>
        </p:txBody>
      </p:sp>
      <p:sp useBgFill="1">
        <p:nvSpPr>
          <p:cNvPr id="32" name="Прямоугольник 31"/>
          <p:cNvSpPr/>
          <p:nvPr/>
        </p:nvSpPr>
        <p:spPr>
          <a:xfrm>
            <a:off x="384458" y="3068961"/>
            <a:ext cx="1395847" cy="1477328"/>
          </a:xfrm>
          <a:prstGeom prst="rect">
            <a:avLst/>
          </a:prstGeom>
          <a:ln>
            <a:solidFill>
              <a:srgbClr val="3F601A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500" b="1" dirty="0" smtClean="0">
                <a:ln w="1905"/>
                <a:solidFill>
                  <a:srgbClr val="3F60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Показатели по ключевым параметрам описания продукта</a:t>
            </a:r>
          </a:p>
        </p:txBody>
      </p:sp>
      <p:grpSp>
        <p:nvGrpSpPr>
          <p:cNvPr id="2" name="Группа 38"/>
          <p:cNvGrpSpPr/>
          <p:nvPr/>
        </p:nvGrpSpPr>
        <p:grpSpPr>
          <a:xfrm>
            <a:off x="7335782" y="3028122"/>
            <a:ext cx="1490229" cy="1408990"/>
            <a:chOff x="4866302" y="1255306"/>
            <a:chExt cx="1614415" cy="14089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Овал 40"/>
            <p:cNvSpPr/>
            <p:nvPr/>
          </p:nvSpPr>
          <p:spPr>
            <a:xfrm>
              <a:off x="4866302" y="1255306"/>
              <a:ext cx="1614415" cy="140899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Овал 4"/>
            <p:cNvSpPr/>
            <p:nvPr/>
          </p:nvSpPr>
          <p:spPr>
            <a:xfrm>
              <a:off x="5102728" y="1461648"/>
              <a:ext cx="1141563" cy="996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300" dirty="0">
                <a:solidFill>
                  <a:srgbClr val="414142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48" name="Правая фигурная скобка 47"/>
          <p:cNvSpPr/>
          <p:nvPr/>
        </p:nvSpPr>
        <p:spPr bwMode="auto">
          <a:xfrm>
            <a:off x="6034316" y="1196753"/>
            <a:ext cx="1129972" cy="4963641"/>
          </a:xfrm>
          <a:prstGeom prst="rightBrace">
            <a:avLst>
              <a:gd name="adj1" fmla="val 66859"/>
              <a:gd name="adj2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41414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46915" y="3501008"/>
            <a:ext cx="129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rgbClr val="3E87BD">
                        <a:shade val="20000"/>
                        <a:satMod val="200000"/>
                      </a:srgbClr>
                    </a:gs>
                    <a:gs pos="78000">
                      <a:srgbClr val="3E87B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3E87B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ТЗ на облик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rgbClr val="3E87BD">
                        <a:shade val="20000"/>
                        <a:satMod val="200000"/>
                      </a:srgbClr>
                    </a:gs>
                    <a:gs pos="78000">
                      <a:srgbClr val="3E87B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3E87B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продукта</a:t>
            </a:r>
            <a:endParaRPr lang="ru-RU" sz="1400" b="1" dirty="0">
              <a:ln w="1905"/>
              <a:gradFill>
                <a:gsLst>
                  <a:gs pos="0">
                    <a:srgbClr val="3E87BD">
                      <a:shade val="20000"/>
                      <a:satMod val="200000"/>
                    </a:srgbClr>
                  </a:gs>
                  <a:gs pos="78000">
                    <a:srgbClr val="3E87BD">
                      <a:tint val="90000"/>
                      <a:shade val="89000"/>
                      <a:satMod val="220000"/>
                    </a:srgbClr>
                  </a:gs>
                  <a:gs pos="100000">
                    <a:srgbClr val="3E87B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2593" y="4027130"/>
            <a:ext cx="219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влияния факторов внешней среды </a:t>
            </a:r>
          </a:p>
          <a:p>
            <a:r>
              <a:rPr lang="ru-RU" sz="1000" dirty="0" smtClean="0">
                <a:solidFill>
                  <a:srgbClr val="414142"/>
                </a:solidFill>
              </a:rPr>
              <a:t>(государственных, правовых и т.п.)</a:t>
            </a: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76153" y="123856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доходности</a:t>
            </a: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06717" y="2092786"/>
            <a:ext cx="1861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состояния целевых для продукта рынков</a:t>
            </a: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72593" y="3019018"/>
            <a:ext cx="206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технической реализуемости и степени новизны либо дублирования</a:t>
            </a: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6717" y="5045114"/>
            <a:ext cx="206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обеспеченности необходимыми компетенциями</a:t>
            </a:r>
            <a:endParaRPr lang="ru-RU" sz="1000" dirty="0">
              <a:solidFill>
                <a:srgbClr val="41414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42621" y="5805264"/>
            <a:ext cx="1628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Показатели ресурсной обеспеченности, состояния МТБ</a:t>
            </a:r>
            <a:endParaRPr lang="ru-RU" sz="10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06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42D72D-15AB-42A7-A036-60B28689FD6F}" type="slidenum">
              <a:rPr lang="ru-RU" smtClean="0">
                <a:solidFill>
                  <a:srgbClr val="003274"/>
                </a:solidFill>
              </a:rPr>
              <a:pPr eaLnBrk="1" hangingPunct="1"/>
              <a:t>6</a:t>
            </a:fld>
            <a:endParaRPr lang="ru-RU" smtClean="0">
              <a:solidFill>
                <a:srgbClr val="003274"/>
              </a:solidFill>
            </a:endParaRPr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0"/>
            <a:ext cx="7632700" cy="962025"/>
          </a:xfrm>
        </p:spPr>
        <p:txBody>
          <a:bodyPr/>
          <a:lstStyle/>
          <a:p>
            <a:r>
              <a:rPr lang="ru-RU" sz="1800" dirty="0" smtClean="0"/>
              <a:t>Основные направления инновационного развития для достижения технологического лидерства – основа программы инновационного развития Госкорпорации «</a:t>
            </a:r>
            <a:r>
              <a:rPr lang="ru-RU" sz="1800" dirty="0" err="1" smtClean="0"/>
              <a:t>Росатом</a:t>
            </a:r>
            <a:r>
              <a:rPr lang="ru-RU" sz="1800" dirty="0" smtClean="0"/>
              <a:t>» до 2020 года</a:t>
            </a:r>
          </a:p>
        </p:txBody>
      </p:sp>
      <p:pic>
        <p:nvPicPr>
          <p:cNvPr id="1884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416300"/>
            <a:ext cx="8239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низ 22"/>
          <p:cNvSpPr/>
          <p:nvPr/>
        </p:nvSpPr>
        <p:spPr>
          <a:xfrm>
            <a:off x="4371975" y="4221163"/>
            <a:ext cx="484188" cy="5651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3613150" y="3536950"/>
            <a:ext cx="484188" cy="56673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4371975" y="2824163"/>
            <a:ext cx="484188" cy="5651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076031" y="3544094"/>
            <a:ext cx="484188" cy="5651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7921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089025"/>
            <a:ext cx="1892300" cy="71437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7921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089025"/>
            <a:ext cx="2047875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7922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588" y="4170363"/>
            <a:ext cx="2574925" cy="809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7922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263" y="4262438"/>
            <a:ext cx="2900362" cy="838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693988" y="1089025"/>
            <a:ext cx="3894137" cy="1230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Модернизация существующих технологий,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продуктов и услуг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 для традиционных (энергетических) рынков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3E87BD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003274">
                    <a:lumMod val="50000"/>
                  </a:srgbClr>
                </a:solidFill>
              </a:rPr>
              <a:t>Объем финансирования 194 млрд.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i="1" dirty="0">
              <a:solidFill>
                <a:srgbClr val="F37D07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" y="1835150"/>
            <a:ext cx="2255838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Создание ВВЭР-ТОИ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Создание новых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поколений газовых центрифуг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1300" y="1693863"/>
            <a:ext cx="2517775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Модернизация ТВС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развитие ТВС-квадрат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Разработка новых технологий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3E87BD">
                    <a:lumMod val="50000"/>
                  </a:srgbClr>
                </a:solidFill>
              </a:rPr>
              <a:t>добычи урана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2470150"/>
            <a:ext cx="3133725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Создание и вывод на рынок новых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технологий, продуктов и услуг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для новых (неэнергетических)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3E87BD">
                    <a:lumMod val="50000"/>
                  </a:srgbClr>
                </a:solidFill>
              </a:rPr>
              <a:t>рынков.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003274">
                    <a:lumMod val="50000"/>
                  </a:srgbClr>
                </a:solidFill>
              </a:rPr>
              <a:t>Объем финансирования 21 млрд.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13" y="3432175"/>
            <a:ext cx="2179637" cy="900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171450" indent="-171450">
              <a:buFont typeface="Arial" pitchFamily="34" charset="0"/>
              <a:buChar char="•"/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Молибден-99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3E87BD">
                    <a:lumMod val="50000"/>
                  </a:srgbClr>
                </a:solidFill>
              </a:rPr>
              <a:t>Супер-ЭВМ</a:t>
            </a:r>
            <a:endParaRPr lang="ru-RU" dirty="0">
              <a:solidFill>
                <a:srgbClr val="3E87BD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Досмотровые системы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3E87BD">
                    <a:lumMod val="50000"/>
                  </a:srgbClr>
                </a:solidFill>
              </a:rPr>
              <a:t>Сверхполупроводниковая</a:t>
            </a: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индустрия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5963" y="2500313"/>
            <a:ext cx="3313112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Создание и вывод на рынок новых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 технологий, продуктов и услуг для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 традиционных (энергетических) рынков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srgbClr val="003274">
                    <a:lumMod val="50000"/>
                  </a:srgbClr>
                </a:solidFill>
              </a:rPr>
              <a:t>Объем финансирования 199 млрд.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3775" y="3386138"/>
            <a:ext cx="28765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171450" indent="-171450">
              <a:buFont typeface="Arial" pitchFamily="34" charset="0"/>
              <a:buChar char="•"/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Новая технологическая платформа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Управляемый термоядерный синтез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Транспортно-энергетический модуль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Создание плавучей АЭС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0" y="5211763"/>
            <a:ext cx="3786188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Инфраструктурные </a:t>
            </a:r>
            <a:r>
              <a:rPr lang="ru-RU" dirty="0" smtClean="0">
                <a:solidFill>
                  <a:srgbClr val="3E87BD">
                    <a:lumMod val="50000"/>
                  </a:srgbClr>
                </a:solidFill>
              </a:rPr>
              <a:t>проекты</a:t>
            </a:r>
            <a:r>
              <a:rPr lang="en-US" dirty="0" smtClean="0">
                <a:solidFill>
                  <a:srgbClr val="3E87BD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3E87BD">
                    <a:lumMod val="50000"/>
                  </a:srgbClr>
                </a:solidFill>
              </a:rPr>
              <a:t>и программы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3E87BD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srgbClr val="003274">
                    <a:lumMod val="50000"/>
                  </a:srgbClr>
                </a:solidFill>
              </a:rPr>
              <a:t>Объем финансирования 42 млрд.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786438"/>
            <a:ext cx="6078538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171450" indent="-171450">
              <a:buFont typeface="Arial" pitchFamily="34" charset="0"/>
              <a:buChar char="•"/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Экспериментальная </a:t>
            </a:r>
            <a:r>
              <a:rPr lang="ru-RU" dirty="0" smtClean="0">
                <a:solidFill>
                  <a:srgbClr val="3E87BD">
                    <a:lumMod val="50000"/>
                  </a:srgbClr>
                </a:solidFill>
              </a:rPr>
              <a:t>база</a:t>
            </a:r>
            <a:r>
              <a:rPr lang="en-US" dirty="0" smtClean="0">
                <a:solidFill>
                  <a:srgbClr val="3E87BD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3E87BD">
                    <a:lumMod val="50000"/>
                  </a:srgbClr>
                </a:solidFill>
              </a:rPr>
              <a:t>предприятий науки</a:t>
            </a:r>
            <a:endParaRPr lang="ru-RU" dirty="0">
              <a:solidFill>
                <a:srgbClr val="3E87BD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Корпоративное управление интеллектуальной собственностью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E87BD">
                    <a:lumMod val="50000"/>
                  </a:srgbClr>
                </a:solidFill>
              </a:rPr>
              <a:t>Переход на цифровую платформу при работе с научно-технической информацией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2413" y="989013"/>
            <a:ext cx="8821737" cy="144462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2413" y="5143500"/>
            <a:ext cx="8821737" cy="1214438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95963" y="2501900"/>
            <a:ext cx="3278187" cy="2598738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1463" y="2474913"/>
            <a:ext cx="3157537" cy="262572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88442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42"/>
          <a:stretch>
            <a:fillRect/>
          </a:stretch>
        </p:blipFill>
        <p:spPr bwMode="auto">
          <a:xfrm>
            <a:off x="438150" y="52149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43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1584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44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725" y="5224463"/>
            <a:ext cx="1231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6720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3D0B-897F-49CF-B324-036A003F3B30}" type="slidenum">
              <a:rPr lang="ru-RU" smtClean="0">
                <a:solidFill>
                  <a:srgbClr val="003274"/>
                </a:solidFill>
              </a:rPr>
              <a:pPr/>
              <a:t>7</a:t>
            </a:fld>
            <a:endParaRPr lang="ru-RU">
              <a:solidFill>
                <a:srgbClr val="003274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2889" y="1000108"/>
            <a:ext cx="9001111" cy="5429287"/>
            <a:chOff x="142889" y="1142984"/>
            <a:chExt cx="9001111" cy="5429287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38" y="2071688"/>
              <a:ext cx="4659312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83250" y="2232033"/>
              <a:ext cx="3460750" cy="226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89" y="2500306"/>
              <a:ext cx="192881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Скругленная прямоугольная выноска 20"/>
            <p:cNvSpPr/>
            <p:nvPr/>
          </p:nvSpPr>
          <p:spPr bwMode="auto">
            <a:xfrm>
              <a:off x="4143372" y="1142984"/>
              <a:ext cx="3857652" cy="1143008"/>
            </a:xfrm>
            <a:prstGeom prst="wedgeRoundRectCallout">
              <a:avLst>
                <a:gd name="adj1" fmla="val -43298"/>
                <a:gd name="adj2" fmla="val 104949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4596D1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>
                  <a:solidFill>
                    <a:srgbClr val="414142"/>
                  </a:solidFill>
                </a:rPr>
                <a:t>Лидерство в области обеспечения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>
                  <a:solidFill>
                    <a:srgbClr val="414142"/>
                  </a:solidFill>
                </a:rPr>
                <a:t>безопасности </a:t>
              </a:r>
              <a:r>
                <a:rPr lang="ru-RU" kern="0" dirty="0" smtClean="0">
                  <a:solidFill>
                    <a:srgbClr val="414142"/>
                  </a:solidFill>
                </a:rPr>
                <a:t>АЭС</a:t>
              </a:r>
            </a:p>
            <a:p>
              <a:pPr indent="952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защита от внешних и внутренних </a:t>
              </a:r>
              <a:br>
                <a:rPr lang="ru-RU" sz="1200" b="1" i="1" dirty="0" smtClean="0">
                  <a:solidFill>
                    <a:srgbClr val="0070C0"/>
                  </a:solidFill>
                </a:rPr>
              </a:br>
              <a:r>
                <a:rPr lang="ru-RU" sz="1200" b="1" i="1" dirty="0" smtClean="0">
                  <a:solidFill>
                    <a:srgbClr val="0070C0"/>
                  </a:solidFill>
                </a:rPr>
                <a:t>разрушающих факторов</a:t>
              </a:r>
            </a:p>
            <a:p>
              <a:pPr indent="9525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новые сценарии (</a:t>
              </a:r>
              <a:r>
                <a:rPr lang="ru-RU" sz="1200" b="1" i="1" dirty="0" err="1" smtClean="0">
                  <a:solidFill>
                    <a:srgbClr val="0070C0"/>
                  </a:solidFill>
                </a:rPr>
                <a:t>Фукусима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>)</a:t>
              </a:r>
              <a:endParaRPr lang="ru-RU" sz="12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Скругленная прямоугольная выноска 21"/>
            <p:cNvSpPr/>
            <p:nvPr/>
          </p:nvSpPr>
          <p:spPr bwMode="auto">
            <a:xfrm>
              <a:off x="214314" y="3857628"/>
              <a:ext cx="3214710" cy="1357326"/>
            </a:xfrm>
            <a:prstGeom prst="wedgeRoundRectCallout">
              <a:avLst>
                <a:gd name="adj1" fmla="val 41781"/>
                <a:gd name="adj2" fmla="val -88750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4596D1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srgbClr val="414142"/>
                  </a:solidFill>
                </a:rPr>
                <a:t>Конкурентоспособность</a:t>
              </a:r>
            </a:p>
            <a:p>
              <a:pPr indent="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сроки сооружения – 48 </a:t>
              </a:r>
              <a:r>
                <a:rPr lang="ru-RU" sz="1200" b="1" i="1" dirty="0" err="1" smtClean="0">
                  <a:solidFill>
                    <a:srgbClr val="0070C0"/>
                  </a:solidFill>
                </a:rPr>
                <a:t>мес</a:t>
              </a:r>
              <a:endParaRPr lang="ru-RU" sz="1200" b="1" i="1" dirty="0" smtClean="0">
                <a:solidFill>
                  <a:srgbClr val="0070C0"/>
                </a:solidFill>
              </a:endParaRPr>
            </a:p>
            <a:p>
              <a:pPr indent="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удельные </a:t>
              </a:r>
              <a:r>
                <a:rPr lang="ru-RU" sz="1200" b="1" i="1" dirty="0" err="1" smtClean="0">
                  <a:solidFill>
                    <a:srgbClr val="0070C0"/>
                  </a:solidFill>
                </a:rPr>
                <a:t>кап.затраты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> - 2880 </a:t>
              </a:r>
              <a:r>
                <a:rPr lang="ru-RU" sz="1200" b="1" i="1" dirty="0" smtClean="0">
                  <a:solidFill>
                    <a:srgbClr val="0070C0"/>
                  </a:solidFill>
                  <a:cs typeface="Times New Roman"/>
                </a:rPr>
                <a:t>$/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>кВт</a:t>
              </a:r>
            </a:p>
            <a:p>
              <a:pPr indent="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удельная площадь -  47,8  м</a:t>
              </a:r>
              <a:r>
                <a:rPr lang="ru-RU" sz="1200" b="1" i="1" baseline="30000" dirty="0" smtClean="0">
                  <a:solidFill>
                    <a:srgbClr val="0070C0"/>
                  </a:solidFill>
                </a:rPr>
                <a:t>2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>/МВт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себестоимость электроэнергии – 2,2 цент/</a:t>
              </a:r>
              <a:r>
                <a:rPr lang="ru-RU" sz="1200" b="1" i="1" dirty="0" err="1" smtClean="0">
                  <a:solidFill>
                    <a:srgbClr val="0070C0"/>
                  </a:solidFill>
                </a:rPr>
                <a:t>кВТ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>*ч</a:t>
              </a:r>
              <a:endParaRPr lang="ru-RU" kern="0" dirty="0" smtClean="0">
                <a:solidFill>
                  <a:srgbClr val="414142"/>
                </a:solidFill>
              </a:endParaRPr>
            </a:p>
          </p:txBody>
        </p:sp>
        <p:sp>
          <p:nvSpPr>
            <p:cNvPr id="23" name="Скругленная прямоугольная выноска 22"/>
            <p:cNvSpPr/>
            <p:nvPr/>
          </p:nvSpPr>
          <p:spPr bwMode="auto">
            <a:xfrm>
              <a:off x="285752" y="1214422"/>
              <a:ext cx="3143240" cy="1123712"/>
            </a:xfrm>
            <a:prstGeom prst="wedgeRoundRectCallout">
              <a:avLst>
                <a:gd name="adj1" fmla="val 36881"/>
                <a:gd name="adj2" fmla="val 95805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4596D1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srgbClr val="414142"/>
                  </a:solidFill>
                </a:rPr>
                <a:t>Серийность</a:t>
              </a:r>
            </a:p>
            <a:p>
              <a:pPr marL="0" lvl="2" indent="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снижение эксплуатационных затрат на 10 %</a:t>
              </a:r>
              <a:endParaRPr lang="ru-RU" sz="1200" kern="0" dirty="0" smtClean="0">
                <a:solidFill>
                  <a:srgbClr val="414142"/>
                </a:solidFill>
              </a:endParaRPr>
            </a:p>
            <a:p>
              <a:pPr marL="0" lvl="2" indent="857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сокращение сроков сооружения</a:t>
              </a:r>
              <a:r>
                <a:rPr lang="en-US" sz="1200" b="1" i="1" dirty="0" smtClean="0">
                  <a:solidFill>
                    <a:srgbClr val="0070C0"/>
                  </a:solidFill>
                </a:rPr>
                <a:t> </a:t>
              </a:r>
              <a:r>
                <a:rPr lang="ru-RU" sz="1200" b="1" i="1" dirty="0" smtClean="0">
                  <a:solidFill>
                    <a:srgbClr val="0070C0"/>
                  </a:solidFill>
                </a:rPr>
                <a:t/>
              </a:r>
              <a:br>
                <a:rPr lang="ru-RU" sz="1200" b="1" i="1" dirty="0" smtClean="0">
                  <a:solidFill>
                    <a:srgbClr val="0070C0"/>
                  </a:solidFill>
                </a:rPr>
              </a:br>
              <a:r>
                <a:rPr lang="ru-RU" sz="1200" b="1" i="1" dirty="0" smtClean="0">
                  <a:solidFill>
                    <a:srgbClr val="0070C0"/>
                  </a:solidFill>
                </a:rPr>
                <a:t>на 20 %</a:t>
              </a:r>
            </a:p>
          </p:txBody>
        </p:sp>
        <p:sp>
          <p:nvSpPr>
            <p:cNvPr id="24" name="Скругленная прямоугольная выноска 23"/>
            <p:cNvSpPr/>
            <p:nvPr/>
          </p:nvSpPr>
          <p:spPr bwMode="auto">
            <a:xfrm>
              <a:off x="5214942" y="4429132"/>
              <a:ext cx="3500431" cy="1214446"/>
            </a:xfrm>
            <a:prstGeom prst="wedgeRoundRectCallout">
              <a:avLst>
                <a:gd name="adj1" fmla="val -63421"/>
                <a:gd name="adj2" fmla="val -92772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4596D1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>
                  <a:solidFill>
                    <a:srgbClr val="414142"/>
                  </a:solidFill>
                </a:rPr>
                <a:t>Комплексные </a:t>
              </a:r>
              <a:r>
                <a:rPr lang="ru-RU" kern="0" dirty="0" err="1" smtClean="0">
                  <a:solidFill>
                    <a:srgbClr val="414142"/>
                  </a:solidFill>
                </a:rPr>
                <a:t>ИТ-решения</a:t>
              </a:r>
              <a:endParaRPr lang="ru-RU" kern="0" dirty="0" smtClean="0">
                <a:solidFill>
                  <a:srgbClr val="414142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полный цикл управления  стоимостью АЭС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создана информационная модель АЭС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ru-RU" sz="1200" b="1" i="1" dirty="0" smtClean="0">
                  <a:solidFill>
                    <a:srgbClr val="0070C0"/>
                  </a:solidFill>
                </a:rPr>
                <a:t>использование отечественных суперкомпьютерных технологий</a:t>
              </a:r>
              <a:endParaRPr lang="ru-RU" sz="12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5" name="Скругленная прямоугольная выноска 24"/>
            <p:cNvSpPr/>
            <p:nvPr/>
          </p:nvSpPr>
          <p:spPr bwMode="auto">
            <a:xfrm>
              <a:off x="1857388" y="5429265"/>
              <a:ext cx="3143249" cy="714380"/>
            </a:xfrm>
            <a:prstGeom prst="wedgeRoundRectCallout">
              <a:avLst>
                <a:gd name="adj1" fmla="val 28389"/>
                <a:gd name="adj2" fmla="val -215490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4596D1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 dirty="0" smtClean="0">
                  <a:solidFill>
                    <a:srgbClr val="414142"/>
                  </a:solidFill>
                </a:rPr>
                <a:t>Уникальная </a:t>
              </a:r>
              <a:r>
                <a:rPr lang="ru-RU" kern="0" dirty="0">
                  <a:solidFill>
                    <a:srgbClr val="414142"/>
                  </a:solidFill>
                </a:rPr>
                <a:t>проектная </a:t>
              </a:r>
              <a:r>
                <a:rPr lang="ru-RU" kern="0" dirty="0" smtClean="0">
                  <a:solidFill>
                    <a:srgbClr val="414142"/>
                  </a:solidFill>
                </a:rPr>
                <a:t>команда (120 человек)</a:t>
              </a:r>
              <a:endParaRPr lang="ru-RU" kern="0" dirty="0">
                <a:solidFill>
                  <a:srgbClr val="414142"/>
                </a:solidFill>
              </a:endParaRPr>
            </a:p>
          </p:txBody>
        </p:sp>
        <p:pic>
          <p:nvPicPr>
            <p:cNvPr id="26" name="Рисунок 19" descr="DC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313" y="5214950"/>
              <a:ext cx="1357312" cy="10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6446" y="5700499"/>
              <a:ext cx="1431917" cy="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" descr="\\fileserver\УОиСИМ\ОМСИМ\Шаронов\Projects\Для Буклета\Рис.12_kalend_stroi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00958" y="5648060"/>
              <a:ext cx="1643042" cy="924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225448" y="413048"/>
            <a:ext cx="7632700" cy="4810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400" dirty="0" smtClean="0">
                <a:solidFill>
                  <a:srgbClr val="1F497D"/>
                </a:solidFill>
              </a:rPr>
              <a:t>Повышение конкурентоспособности ВВЭР</a:t>
            </a:r>
            <a:r>
              <a:rPr lang="en-US" sz="2400" dirty="0" smtClean="0">
                <a:solidFill>
                  <a:srgbClr val="1F497D"/>
                </a:solidFill>
              </a:rPr>
              <a:t>-</a:t>
            </a:r>
            <a:r>
              <a:rPr lang="ru-RU" sz="2400" dirty="0" smtClean="0">
                <a:solidFill>
                  <a:srgbClr val="1F497D"/>
                </a:solidFill>
              </a:rPr>
              <a:t>ТОИ </a:t>
            </a:r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9586" y="4014763"/>
            <a:ext cx="10214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 smtClean="0">
                <a:solidFill>
                  <a:srgbClr val="808080">
                    <a:lumMod val="75000"/>
                  </a:srgbClr>
                </a:solidFill>
              </a:rPr>
              <a:t>Ловушка расплава</a:t>
            </a:r>
            <a:endParaRPr lang="ru-RU" sz="700" b="1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2357430"/>
            <a:ext cx="1857388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50" b="1" dirty="0" smtClean="0">
                <a:solidFill>
                  <a:srgbClr val="808080">
                    <a:lumMod val="75000"/>
                  </a:srgbClr>
                </a:solidFill>
              </a:rPr>
              <a:t>Система пассивного отвода тепла</a:t>
            </a:r>
            <a:endParaRPr lang="ru-RU" sz="650" b="1" dirty="0">
              <a:solidFill>
                <a:srgbClr val="80808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22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59763" y="6429396"/>
            <a:ext cx="627062" cy="377825"/>
          </a:xfrm>
        </p:spPr>
        <p:txBody>
          <a:bodyPr/>
          <a:lstStyle/>
          <a:p>
            <a:pPr>
              <a:defRPr/>
            </a:pPr>
            <a:fld id="{B9979455-DD2F-43ED-A5E8-7FBAAFDDB65D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857420" y="1700808"/>
            <a:ext cx="5643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657"/>
                </a:solidFill>
              </a:rPr>
              <a:t>        </a:t>
            </a:r>
            <a:r>
              <a:rPr lang="ru-RU" sz="1600" b="1" dirty="0" smtClean="0">
                <a:solidFill>
                  <a:srgbClr val="002657"/>
                </a:solidFill>
              </a:rPr>
              <a:t>Ключевые результаты проекта «Прорыв»</a:t>
            </a:r>
            <a:endParaRPr lang="ru-RU" sz="1600" b="1" dirty="0" smtClean="0">
              <a:solidFill>
                <a:srgbClr val="70AC2E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285720" y="3858044"/>
            <a:ext cx="2449513" cy="1150937"/>
          </a:xfrm>
          <a:prstGeom prst="wedgeRoundRectCallout">
            <a:avLst>
              <a:gd name="adj1" fmla="val 69471"/>
              <a:gd name="adj2" fmla="val 5217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Модуль фабрикации плотного топлива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годовой объем производства – 17 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повышение безопасности работы реакторных установок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2017 г.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265100" y="2291995"/>
            <a:ext cx="2520950" cy="1296987"/>
          </a:xfrm>
          <a:prstGeom prst="wedgeRoundRectCallout">
            <a:avLst>
              <a:gd name="adj1" fmla="val 67220"/>
              <a:gd name="adj2" fmla="val 53778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200" b="1" dirty="0" smtClean="0">
                <a:solidFill>
                  <a:srgbClr val="414142"/>
                </a:solidFill>
              </a:rPr>
              <a:t>Опытно-демонстрационный энергоблок с реактором БРЕСТ-300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 smtClean="0">
                <a:solidFill>
                  <a:srgbClr val="002060"/>
                </a:solidFill>
              </a:rPr>
              <a:t>годовой </a:t>
            </a:r>
            <a:r>
              <a:rPr lang="ru-RU" sz="900" b="1" i="1" dirty="0">
                <a:solidFill>
                  <a:srgbClr val="002060"/>
                </a:solidFill>
              </a:rPr>
              <a:t>объем производства – 17 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повышение безопасности работы реакторных установок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414142"/>
                </a:solidFill>
              </a:rPr>
              <a:t>                                                          </a:t>
            </a:r>
            <a:r>
              <a:rPr lang="ru-RU" sz="900" b="1" dirty="0" smtClean="0">
                <a:solidFill>
                  <a:srgbClr val="414142"/>
                </a:solidFill>
              </a:rPr>
              <a:t>  </a:t>
            </a:r>
            <a:r>
              <a:rPr lang="ru-RU" sz="1200" b="1" dirty="0">
                <a:solidFill>
                  <a:srgbClr val="414142"/>
                </a:solidFill>
              </a:rPr>
              <a:t>2019 г.</a:t>
            </a: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414142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>
            <a:off x="6357950" y="2291995"/>
            <a:ext cx="2500330" cy="1214446"/>
          </a:xfrm>
          <a:prstGeom prst="wedgeRoundRectCallout">
            <a:avLst>
              <a:gd name="adj1" fmla="val -67886"/>
              <a:gd name="adj2" fmla="val 49472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Модуль переработки ОЯТ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годовая производительность по объему переработки ОЯТ – 5 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исключение </a:t>
            </a:r>
            <a:r>
              <a:rPr lang="ru-RU" sz="900" b="1" i="1" dirty="0" err="1">
                <a:solidFill>
                  <a:srgbClr val="002060"/>
                </a:solidFill>
              </a:rPr>
              <a:t>переоблучения</a:t>
            </a:r>
            <a:r>
              <a:rPr lang="ru-RU" sz="900" b="1" i="1" dirty="0">
                <a:solidFill>
                  <a:srgbClr val="002060"/>
                </a:solidFill>
              </a:rPr>
              <a:t> персонала за счет комплексной автоматизации процессов переработки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414142"/>
                </a:solidFill>
              </a:rPr>
              <a:t>                                        2020 </a:t>
            </a:r>
            <a:r>
              <a:rPr lang="ru-RU" sz="1200" b="1" dirty="0">
                <a:solidFill>
                  <a:srgbClr val="414142"/>
                </a:solidFill>
              </a:rPr>
              <a:t>г.</a:t>
            </a: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025EA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3203575" y="1988840"/>
            <a:ext cx="2520950" cy="1296987"/>
          </a:xfrm>
          <a:prstGeom prst="wedgeRoundRectCallout">
            <a:avLst>
              <a:gd name="adj1" fmla="val 803"/>
              <a:gd name="adj2" fmla="val 63168"/>
              <a:gd name="adj3" fmla="val 16667"/>
            </a:avLst>
          </a:prstGeom>
          <a:noFill/>
          <a:ln w="349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Опытно-демонстрационный комплекс с ПЯТЦ</a:t>
            </a: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снижение затрат на транспортировку и обращение с ОЯТ на 20 </a:t>
            </a:r>
            <a:r>
              <a:rPr lang="ru-RU" sz="900" b="1" i="1" dirty="0" smtClean="0">
                <a:solidFill>
                  <a:srgbClr val="002060"/>
                </a:solidFill>
              </a:rPr>
              <a:t>%</a:t>
            </a:r>
          </a:p>
          <a:p>
            <a:pPr algn="r" fontAlgn="base">
              <a:defRPr/>
            </a:pPr>
            <a:r>
              <a:rPr lang="ru-RU" sz="900" b="1" dirty="0" smtClean="0">
                <a:solidFill>
                  <a:srgbClr val="414142"/>
                </a:solidFill>
              </a:rPr>
              <a:t>                                                                                  </a:t>
            </a:r>
            <a:r>
              <a:rPr lang="ru-RU" sz="1200" b="1" dirty="0" smtClean="0">
                <a:solidFill>
                  <a:srgbClr val="414142"/>
                </a:solidFill>
              </a:rPr>
              <a:t>2020 г.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050" b="1" dirty="0">
              <a:solidFill>
                <a:srgbClr val="025EA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6357950" y="3717032"/>
            <a:ext cx="2520950" cy="1368425"/>
          </a:xfrm>
          <a:prstGeom prst="wedgeRoundRectCallout">
            <a:avLst>
              <a:gd name="adj1" fmla="val -69735"/>
              <a:gd name="adj2" fmla="val 11609"/>
              <a:gd name="adj3" fmla="val 16667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Проект промышленного комплекса с БР-1200 и ПЯТЦ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соответствие всем требованиям широкомасштабной ядерной энергетики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rgbClr val="002060"/>
                </a:solidFill>
              </a:rPr>
              <a:t>электрическая мощность – 1200 МВт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414142"/>
                </a:solidFill>
              </a:rPr>
              <a:t>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414142"/>
                </a:solidFill>
              </a:rPr>
              <a:t>                         </a:t>
            </a:r>
            <a:r>
              <a:rPr lang="ru-RU" sz="1200" b="1" dirty="0" smtClean="0">
                <a:solidFill>
                  <a:srgbClr val="414142"/>
                </a:solidFill>
              </a:rPr>
              <a:t>                  </a:t>
            </a:r>
            <a:r>
              <a:rPr lang="ru-RU" sz="1200" b="1" dirty="0">
                <a:solidFill>
                  <a:srgbClr val="414142"/>
                </a:solidFill>
              </a:rPr>
              <a:t>2020 г. </a:t>
            </a:r>
            <a:endParaRPr lang="ru-RU" sz="1200" b="1" i="1" dirty="0">
              <a:solidFill>
                <a:srgbClr val="002060"/>
              </a:solidFill>
            </a:endParaRPr>
          </a:p>
          <a:p>
            <a:pPr fontAlgn="base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214282" y="501317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70C0"/>
                </a:solidFill>
              </a:rPr>
              <a:t>Мировые аналоги комплексной технологии и ее элементов отсутствуют</a:t>
            </a:r>
          </a:p>
        </p:txBody>
      </p:sp>
      <p:pic>
        <p:nvPicPr>
          <p:cNvPr id="5134" name="Picture 15" descr="C:\Documents and Settings\ElSKnyazeva\Рабочий стол\NN-NPP-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501727"/>
            <a:ext cx="24479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38"/>
          <p:cNvSpPr>
            <a:spLocks noChangeArrowheads="1"/>
          </p:cNvSpPr>
          <p:nvPr/>
        </p:nvSpPr>
        <p:spPr bwMode="auto">
          <a:xfrm>
            <a:off x="214282" y="980728"/>
            <a:ext cx="8712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ts val="1200"/>
              </a:spcBef>
              <a:spcAft>
                <a:spcPct val="0"/>
              </a:spcAft>
            </a:pPr>
            <a:r>
              <a:rPr lang="ru-RU" sz="1500" b="1" i="1" dirty="0" smtClean="0">
                <a:solidFill>
                  <a:srgbClr val="002060"/>
                </a:solidFill>
              </a:rPr>
              <a:t>Проект «Прорыв» </a:t>
            </a:r>
            <a:r>
              <a:rPr lang="ru-RU" sz="1500" b="1" dirty="0" smtClean="0">
                <a:solidFill>
                  <a:srgbClr val="002060"/>
                </a:solidFill>
              </a:rPr>
              <a:t>– </a:t>
            </a:r>
            <a:r>
              <a:rPr lang="ru-RU" sz="1500" dirty="0" smtClean="0">
                <a:solidFill>
                  <a:srgbClr val="002060"/>
                </a:solidFill>
              </a:rPr>
              <a:t>переход от демонстрации отдельных инновационных технологий к интегрированному решению мирового уровня - опытно-демонстрационному комплексу с пристанционным ядерным топливным циклом (ПЯТЦ).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8637" y="142852"/>
            <a:ext cx="7815263" cy="67627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3274"/>
                </a:solidFill>
              </a:rPr>
              <a:t>Проект «Прорыв»</a:t>
            </a:r>
            <a:r>
              <a:rPr lang="en-US" sz="2000" b="1" kern="0" dirty="0">
                <a:solidFill>
                  <a:srgbClr val="003274"/>
                </a:solidFill>
              </a:rPr>
              <a:t> -</a:t>
            </a:r>
            <a:r>
              <a:rPr lang="ru-RU" sz="2000" b="1" kern="0" dirty="0">
                <a:solidFill>
                  <a:srgbClr val="003274"/>
                </a:solidFill>
              </a:rPr>
              <a:t> обеспечение </a:t>
            </a:r>
            <a:r>
              <a:rPr lang="ru-RU" sz="2000" b="1" kern="0" dirty="0" smtClean="0">
                <a:solidFill>
                  <a:srgbClr val="003274"/>
                </a:solidFill>
              </a:rPr>
              <a:t>технологического </a:t>
            </a:r>
            <a:r>
              <a:rPr lang="ru-RU" sz="2000" b="1" kern="0" dirty="0">
                <a:solidFill>
                  <a:srgbClr val="003274"/>
                </a:solidFill>
              </a:rPr>
              <a:t>лидерства</a:t>
            </a:r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142875" y="5301208"/>
            <a:ext cx="9001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Инновационные принципы новой технологической платформы (НТП):</a:t>
            </a:r>
            <a:r>
              <a:rPr lang="ru-RU" sz="1400" dirty="0" smtClean="0">
                <a:solidFill>
                  <a:srgbClr val="414142">
                    <a:lumMod val="50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Безопасность (естественное исключение аварий)</a:t>
            </a:r>
            <a:endParaRPr lang="en-US" sz="1000" dirty="0">
              <a:solidFill>
                <a:srgbClr val="414142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414142">
                    <a:lumMod val="50000"/>
                  </a:srgbClr>
                </a:solidFill>
              </a:rPr>
              <a:t> Радиационно-эквивалентное обращение (захоронение РАО с близким к природному </a:t>
            </a: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фону)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 Снижение объемов ОЯТ в 25 раз</a:t>
            </a:r>
            <a:endParaRPr lang="en-US" sz="1000" dirty="0">
              <a:solidFill>
                <a:srgbClr val="414142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rgbClr val="414142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414142">
                    <a:lumMod val="50000"/>
                  </a:srgbClr>
                </a:solidFill>
              </a:rPr>
              <a:t>Нераспространение (исключение выделения ядерных материалов из технологического цикла</a:t>
            </a: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)</a:t>
            </a:r>
            <a:endParaRPr lang="ru-RU" sz="1000" dirty="0">
              <a:solidFill>
                <a:srgbClr val="414142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rgbClr val="414142">
                    <a:lumMod val="50000"/>
                  </a:srgbClr>
                </a:solidFill>
              </a:rPr>
              <a:t> </a:t>
            </a: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Обеспечение </a:t>
            </a:r>
            <a:r>
              <a:rPr lang="ru-RU" sz="1000" dirty="0">
                <a:solidFill>
                  <a:srgbClr val="414142">
                    <a:lumMod val="50000"/>
                  </a:srgbClr>
                </a:solidFill>
              </a:rPr>
              <a:t>ресурсной базы (вовлечение в топливный цикл урана-238 и рецикл по плутонию</a:t>
            </a:r>
            <a:r>
              <a:rPr lang="ru-RU" sz="1000" dirty="0" smtClean="0">
                <a:solidFill>
                  <a:srgbClr val="414142">
                    <a:lumMod val="50000"/>
                  </a:srgbClr>
                </a:solidFill>
              </a:rPr>
              <a:t>)</a:t>
            </a:r>
            <a:endParaRPr lang="en-US" sz="1000" dirty="0">
              <a:solidFill>
                <a:srgbClr val="41414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39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FA42-338E-4516-B53E-D904122CA9EE}" type="slidenum">
              <a:rPr lang="ru-RU"/>
              <a:pPr/>
              <a:t>9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Научно-техническое сотрудничество в рамках в рамках межправительственных соглашений (ключевые проекты)  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2553913"/>
            <a:ext cx="5001660" cy="2891311"/>
          </a:xfrm>
        </p:spPr>
      </p:pic>
      <p:sp>
        <p:nvSpPr>
          <p:cNvPr id="29" name="TextBox 28"/>
          <p:cNvSpPr txBox="1"/>
          <p:nvPr/>
        </p:nvSpPr>
        <p:spPr>
          <a:xfrm>
            <a:off x="882047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2" descr="File:Simcity fast neutron rea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17" y="5373216"/>
            <a:ext cx="1747395" cy="1152128"/>
          </a:xfrm>
          <a:prstGeom prst="rect">
            <a:avLst/>
          </a:prstGeom>
          <a:noFill/>
        </p:spPr>
      </p:pic>
      <p:pic>
        <p:nvPicPr>
          <p:cNvPr id="14" name="Picture 4" descr="http://www.atomic-energy.ru/files/images/2012/03/obn_img14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195736" y="5357696"/>
            <a:ext cx="1800200" cy="1167648"/>
          </a:xfrm>
          <a:prstGeom prst="rect">
            <a:avLst/>
          </a:prstGeom>
          <a:noFill/>
        </p:spPr>
      </p:pic>
      <p:pic>
        <p:nvPicPr>
          <p:cNvPr id="16" name="Picture 2" descr="http://atominfo.cz/wp-content/uploads/2013/06/MBIR_reactor_de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1728192" cy="11521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1520" y="2132856"/>
            <a:ext cx="17281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МБИР 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096217"/>
            <a:ext cx="17281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CEFR</a:t>
            </a:r>
            <a:endParaRPr lang="ru-RU" sz="1600" b="1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17281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1luxprotrade.ru/images/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967393"/>
            <a:ext cx="1728192" cy="1165463"/>
          </a:xfrm>
          <a:prstGeom prst="rect">
            <a:avLst/>
          </a:prstGeom>
          <a:noFill/>
        </p:spPr>
      </p:pic>
      <p:pic>
        <p:nvPicPr>
          <p:cNvPr id="22" name="Picture 6" descr="http://m001.bcm.ru/1249/4ec6df19-2f8b-4061-965e-56ecd85e89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1740" y="980728"/>
            <a:ext cx="1934436" cy="1152128"/>
          </a:xfrm>
          <a:prstGeom prst="rect">
            <a:avLst/>
          </a:prstGeom>
          <a:noFill/>
        </p:spPr>
      </p:pic>
      <p:pic>
        <p:nvPicPr>
          <p:cNvPr id="83970" name="Picture 2" descr="http://www.atomic-energy.ru/files/images/2013/06/fc7172ed97b0dbb2c307a7a9c5cbfde4%5B1%5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5296024"/>
            <a:ext cx="1872208" cy="1229320"/>
          </a:xfrm>
          <a:prstGeom prst="rect">
            <a:avLst/>
          </a:prstGeom>
          <a:noFill/>
        </p:spPr>
      </p:pic>
      <p:pic>
        <p:nvPicPr>
          <p:cNvPr id="83972" name="Picture 4" descr="http://www.atomic-energy.ru/files/images/2012/12/image0001%5B1%5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5357747"/>
            <a:ext cx="1872208" cy="10955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39952" y="5096217"/>
            <a:ext cx="18722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ИТЭР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5096217"/>
            <a:ext cx="180020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БФС ГНЦ ФЭИ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2143889"/>
            <a:ext cx="17281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Изотопы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11960" y="2132856"/>
            <a:ext cx="194421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БОР-60</a:t>
            </a:r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44208" y="2132856"/>
            <a:ext cx="17281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ФАИР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28184" y="5096217"/>
            <a:ext cx="18722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Образование </a:t>
            </a:r>
            <a:endParaRPr lang="ru-RU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2754794"/>
            <a:ext cx="1512168" cy="212365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Страны, </a:t>
            </a:r>
          </a:p>
          <a:p>
            <a:r>
              <a:rPr lang="ru-RU" sz="1200" dirty="0" smtClean="0"/>
              <a:t>с которыми в рамках </a:t>
            </a:r>
            <a:r>
              <a:rPr lang="ru-RU" sz="1200" dirty="0" err="1" smtClean="0"/>
              <a:t>межправитель</a:t>
            </a:r>
            <a:r>
              <a:rPr lang="ru-RU" sz="1200" dirty="0" smtClean="0"/>
              <a:t>-</a:t>
            </a:r>
          </a:p>
          <a:p>
            <a:r>
              <a:rPr lang="ru-RU" sz="1200" dirty="0" err="1" smtClean="0"/>
              <a:t>ственных</a:t>
            </a:r>
            <a:r>
              <a:rPr lang="ru-RU" sz="1200" dirty="0" smtClean="0"/>
              <a:t> соглашений </a:t>
            </a:r>
          </a:p>
          <a:p>
            <a:r>
              <a:rPr lang="ru-RU" sz="1200" dirty="0" smtClean="0"/>
              <a:t>ведется научно-техническое сотрудничество</a:t>
            </a:r>
          </a:p>
          <a:p>
            <a:endParaRPr lang="ru-RU" sz="1200" dirty="0"/>
          </a:p>
        </p:txBody>
      </p:sp>
      <p:pic>
        <p:nvPicPr>
          <p:cNvPr id="39" name="flag21" descr="Czech Republic"/>
          <p:cNvPicPr>
            <a:picLocks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012160" y="328498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&amp;Fcy;&amp;lcy;&amp;acy;&amp;gcy; &amp;Fcy;&amp;rcy;&amp;acy;&amp;ncy;&amp;tscy;&amp;icy;&amp;i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2996951"/>
            <a:ext cx="385875" cy="315715"/>
          </a:xfrm>
          <a:prstGeom prst="rect">
            <a:avLst/>
          </a:prstGeom>
          <a:noFill/>
        </p:spPr>
      </p:pic>
      <p:pic>
        <p:nvPicPr>
          <p:cNvPr id="41" name="Picture 10" descr="&amp;Fcy;&amp;lcy;&amp;acy;&amp;gcy; &amp;Kcy;&amp;icy;&amp;tcy;&amp;acy;&amp;yacy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3140968"/>
            <a:ext cx="468052" cy="312035"/>
          </a:xfrm>
          <a:prstGeom prst="rect">
            <a:avLst/>
          </a:prstGeom>
          <a:noFill/>
        </p:spPr>
      </p:pic>
      <p:sp>
        <p:nvSpPr>
          <p:cNvPr id="31" name="Равнобедренный треугольник 30"/>
          <p:cNvSpPr/>
          <p:nvPr/>
        </p:nvSpPr>
        <p:spPr>
          <a:xfrm rot="5400000">
            <a:off x="863588" y="3681028"/>
            <a:ext cx="2088232" cy="288032"/>
          </a:xfrm>
          <a:prstGeom prst="triangle">
            <a:avLst>
              <a:gd name="adj" fmla="val 47274"/>
            </a:avLst>
          </a:prstGeom>
          <a:solidFill>
            <a:schemeClr val="accent3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&amp;SHcy;&amp;icy;&amp;rcy;&amp;ocy;&amp;kcy;&amp;ocy;&amp;fcy;&amp;ocy;&amp;rcy;&amp;mcy;&amp;acy;&amp;tcy;&amp;ncy;&amp;ycy;&amp;iecy; &amp;ocy;&amp;bcy;&amp;ocy;&amp;icy; &amp;Fcy;&amp;lcy;&amp;acy;&amp;gcy; &amp;Gcy;&amp;iecy;&amp;rcy;&amp;mcy;&amp;acy;&amp;ncy;&amp;icy;&amp;icy;, &amp;Ncy;&amp;iecy;&amp;mcy;&amp;iecy;&amp;tscy;&amp;kcy;&amp;icy;&amp;jcy; &amp;fcy;&amp;lcy;&amp;acy;&amp;gcy;, &amp;fcy;&amp;lcy;&amp;acy;&amp;gcy; &amp;Fcy;&amp;iecy;&amp;dcy;&amp;iecy;&amp;rcy;&amp;acy;&amp;tcy;&amp;icy;&amp;vcy;&amp;ncy;&amp;ocy;&amp;jcy; &amp;Rcy;&amp;iecy;&amp;scy;&amp;pcy;&amp;ucy;&amp;bcy;&amp;lcy;&amp;icy;&amp;kcy;&amp;icy; &amp;Gcy;&amp;iecy;&amp;rcy;&amp;mcy;&amp;acy;&amp;ncy;&amp;icy;&amp;yacy; - flag of German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1" y="3068960"/>
            <a:ext cx="513033" cy="288032"/>
          </a:xfrm>
          <a:prstGeom prst="rect">
            <a:avLst/>
          </a:prstGeom>
          <a:noFill/>
        </p:spPr>
      </p:pic>
      <p:pic>
        <p:nvPicPr>
          <p:cNvPr id="83974" name="Picture 6" descr="http://abali.ru/wp-content/uploads/2011/03/Flag_of_the_United_States_USA_Abali.ru_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3284984"/>
            <a:ext cx="432048" cy="288032"/>
          </a:xfrm>
          <a:prstGeom prst="rect">
            <a:avLst/>
          </a:prstGeom>
          <a:noFill/>
        </p:spPr>
      </p:pic>
      <p:pic>
        <p:nvPicPr>
          <p:cNvPr id="83978" name="Picture 10" descr="http://www.ambitour.ru/images/flags/big/A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V="1">
            <a:off x="3419872" y="4653136"/>
            <a:ext cx="387361" cy="258638"/>
          </a:xfrm>
          <a:prstGeom prst="rect">
            <a:avLst/>
          </a:prstGeom>
          <a:noFill/>
        </p:spPr>
      </p:pic>
      <p:pic>
        <p:nvPicPr>
          <p:cNvPr id="83980" name="Picture 12" descr="http://myspanish.ru/wp-content/uploads/2009/09/cuba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1840" y="3717032"/>
            <a:ext cx="422412" cy="281608"/>
          </a:xfrm>
          <a:prstGeom prst="rect">
            <a:avLst/>
          </a:prstGeom>
          <a:noFill/>
        </p:spPr>
      </p:pic>
      <p:pic>
        <p:nvPicPr>
          <p:cNvPr id="83982" name="Picture 14" descr="http://www.tyrvietnam.ru/screens/sub1.2/4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3501008"/>
            <a:ext cx="432048" cy="288032"/>
          </a:xfrm>
          <a:prstGeom prst="rect">
            <a:avLst/>
          </a:prstGeom>
          <a:noFill/>
        </p:spPr>
      </p:pic>
      <p:pic>
        <p:nvPicPr>
          <p:cNvPr id="83984" name="Picture 16" descr="http://spomir.ru/images/consulate/45_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4048" y="3573015"/>
            <a:ext cx="432048" cy="289517"/>
          </a:xfrm>
          <a:prstGeom prst="rect">
            <a:avLst/>
          </a:prstGeom>
          <a:noFill/>
        </p:spPr>
      </p:pic>
      <p:pic>
        <p:nvPicPr>
          <p:cNvPr id="83986" name="Picture 18" descr="http://cdn.freebievectors.com/illustrations/7/f/flag-clip-art/preview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27984" y="2708920"/>
            <a:ext cx="432048" cy="292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3VHP13UUm8XDTpwpMO6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S1JGxYFkOTVSuwPm.4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yQPwpS6kOavZJe7..0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ct6h2jMUKPoNAz7fTWC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e1.nDj70qay19f9iw2R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Cz0S3T3kadv7v3.R.N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WqAR_KMU.ZeYF5A.gv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CGlHndPkmEWUDYt5FQ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TjPJJld06mPF5G45wi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T78hCHhkWcFcD.pfYe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kxq6tfuUy1zV.7P2J1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1aE9IQ10uoHu59eoeg8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PcOXiODUigXBGjC_Lf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C6D8jsHEqMvb_ZkATA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YqMw0eZkuxgoQcRd7m0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RLh0bEck6Ybv6S9INd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Hq59bRo0qGOK62G5Zw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8Dm8p1kyfLzCLBlK5B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18wCIxiU._luISsy_liA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ЕЗЕНТЦИЯ ДЛЯ ПРАВЛЕНИЯ ОТ ИЛЬИНОЙ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10000"/>
          </a:lnSpc>
          <a:spcBef>
            <a:spcPct val="40000"/>
          </a:spcBef>
          <a:spcAft>
            <a:spcPct val="2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0975" marR="0" indent="-180975" algn="l" defTabSz="914400" rtl="0" eaLnBrk="1" fontAlgn="base" latinLnBrk="0" hangingPunct="1">
          <a:lnSpc>
            <a:spcPct val="110000"/>
          </a:lnSpc>
          <a:spcBef>
            <a:spcPct val="40000"/>
          </a:spcBef>
          <a:spcAft>
            <a:spcPct val="200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  <a:fontScheme name="b-defaul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2901</Words>
  <Application>Microsoft Office PowerPoint</Application>
  <PresentationFormat>Экран (4:3)</PresentationFormat>
  <Paragraphs>714</Paragraphs>
  <Slides>29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b-default</vt:lpstr>
      <vt:lpstr>13_b-default</vt:lpstr>
      <vt:lpstr>8_b-default</vt:lpstr>
      <vt:lpstr>ПРЕЗЕНТЦИЯ ДЛЯ ПРАВЛЕНИЯ ОТ ИЛЬИНОЙ</vt:lpstr>
      <vt:lpstr>think-cell Slide</vt:lpstr>
      <vt:lpstr>Слайд 1</vt:lpstr>
      <vt:lpstr>1. Инновационное развитие  Госкорпорации «Росатом» </vt:lpstr>
      <vt:lpstr>Основные задачи Росатома</vt:lpstr>
      <vt:lpstr>Обеспечение инновационного развития атомной энергетики</vt:lpstr>
      <vt:lpstr>Как определить перспективный инновационный проект?  Новый подход – оценка облика будущего продукта</vt:lpstr>
      <vt:lpstr>Основные направления инновационного развития для достижения технологического лидерства – основа программы инновационного развития Госкорпорации «Росатом» до 2020 года</vt:lpstr>
      <vt:lpstr>Слайд 7</vt:lpstr>
      <vt:lpstr>Слайд 8</vt:lpstr>
      <vt:lpstr>Научно-техническое сотрудничество в рамках в рамках межправительственных соглашений (ключевые проекты)  </vt:lpstr>
      <vt:lpstr>Слайд 10</vt:lpstr>
      <vt:lpstr> Центр ядерной науки и технологий во Вьетнаме </vt:lpstr>
      <vt:lpstr>Научно-образовательное сотрудничество  с вузами для реализации ключевых направлений инновационного развития</vt:lpstr>
      <vt:lpstr>Пилотный проект : открытая on-line площадка для развития совместных исследований  </vt:lpstr>
      <vt:lpstr>Формирование заказа на R&amp;D университетам (синергия сотрудничества) </vt:lpstr>
      <vt:lpstr>Программа управления технологическими инновациями (Росатом-Сколково)  </vt:lpstr>
      <vt:lpstr>Стимулирование научной и инновационной деятельности молодежи</vt:lpstr>
      <vt:lpstr>Компьютерный симулятор «Управление R&amp;D и инновационная политика Госкорпорации «Росатом»</vt:lpstr>
      <vt:lpstr>2.Технология «Система управления знаниями  Госкорпорации «Росатом» </vt:lpstr>
      <vt:lpstr>Слайд 19</vt:lpstr>
      <vt:lpstr>Концепция, функциональные блоки и средства управления знаниями</vt:lpstr>
      <vt:lpstr>Факторы успеха внедрения технологии СУЗ </vt:lpstr>
      <vt:lpstr>Решение технологии СУЗ: сохранение критически важных знаний</vt:lpstr>
      <vt:lpstr>Решение технологии СУЗ: отраслевой портал научно-технической информации</vt:lpstr>
      <vt:lpstr>Слайд 24</vt:lpstr>
      <vt:lpstr>Слайд 25</vt:lpstr>
      <vt:lpstr>Программа развития технологии СУЗ: новые информационные системы</vt:lpstr>
      <vt:lpstr>Слайд 27</vt:lpstr>
      <vt:lpstr>Слайд 28</vt:lpstr>
      <vt:lpstr>Слайд 29</vt:lpstr>
    </vt:vector>
  </TitlesOfParts>
  <Company>Rosatom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YVMotkina</dc:creator>
  <cp:lastModifiedBy>User</cp:lastModifiedBy>
  <cp:revision>80</cp:revision>
  <dcterms:created xsi:type="dcterms:W3CDTF">2013-11-20T07:42:52Z</dcterms:created>
  <dcterms:modified xsi:type="dcterms:W3CDTF">2013-12-18T05:52:34Z</dcterms:modified>
</cp:coreProperties>
</file>